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71" r:id="rId4"/>
    <p:sldId id="280" r:id="rId5"/>
    <p:sldId id="282" r:id="rId6"/>
    <p:sldId id="283" r:id="rId7"/>
    <p:sldId id="285" r:id="rId8"/>
    <p:sldId id="281" r:id="rId9"/>
    <p:sldId id="284" r:id="rId10"/>
    <p:sldId id="286" r:id="rId11"/>
    <p:sldId id="301" r:id="rId12"/>
    <p:sldId id="287" r:id="rId13"/>
    <p:sldId id="267" r:id="rId14"/>
    <p:sldId id="260" r:id="rId15"/>
    <p:sldId id="293" r:id="rId16"/>
    <p:sldId id="268" r:id="rId17"/>
    <p:sldId id="266" r:id="rId18"/>
    <p:sldId id="292" r:id="rId19"/>
    <p:sldId id="269" r:id="rId20"/>
    <p:sldId id="290" r:id="rId21"/>
    <p:sldId id="291" r:id="rId22"/>
    <p:sldId id="272" r:id="rId23"/>
    <p:sldId id="275" r:id="rId24"/>
    <p:sldId id="294" r:id="rId25"/>
    <p:sldId id="274" r:id="rId26"/>
    <p:sldId id="300" r:id="rId27"/>
    <p:sldId id="298" r:id="rId28"/>
    <p:sldId id="299" r:id="rId29"/>
    <p:sldId id="295" r:id="rId30"/>
    <p:sldId id="297" r:id="rId31"/>
    <p:sldId id="296" r:id="rId32"/>
    <p:sldId id="303" r:id="rId33"/>
    <p:sldId id="302" r:id="rId34"/>
    <p:sldId id="288" r:id="rId35"/>
    <p:sldId id="262" r:id="rId36"/>
    <p:sldId id="276" r:id="rId37"/>
    <p:sldId id="289" r:id="rId38"/>
    <p:sldId id="277" r:id="rId39"/>
    <p:sldId id="304" r:id="rId40"/>
    <p:sldId id="261" r:id="rId41"/>
    <p:sldId id="305" r:id="rId42"/>
    <p:sldId id="306" r:id="rId43"/>
    <p:sldId id="27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71" autoAdjust="0"/>
  </p:normalViewPr>
  <p:slideViewPr>
    <p:cSldViewPr>
      <p:cViewPr varScale="1">
        <p:scale>
          <a:sx n="99" d="100"/>
          <a:sy n="99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4C50D-29AF-4D95-868A-A56204E760F9}" type="datetimeFigureOut">
              <a:rPr lang="en-GB" smtClean="0"/>
              <a:t>30/03/2016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3A72A-D4BA-4A5E-B748-B1B9B78BBA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02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nnorth.net/introducing-bd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mber/cucumber/wiki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Provoke</a:t>
            </a:r>
            <a:r>
              <a:rPr lang="en-GB" baseline="0" dirty="0" smtClean="0"/>
              <a:t> a discussion about why we test and then what are the considerations with owning tests</a:t>
            </a:r>
            <a:endParaRPr lang="en-GB" dirty="0" smtClean="0"/>
          </a:p>
          <a:p>
            <a:endParaRPr lang="en-GB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Discuss the considerations</a:t>
            </a:r>
          </a:p>
          <a:p>
            <a:pPr marL="628650" lvl="1" indent="-171450">
              <a:buFontTx/>
              <a:buChar char="-"/>
            </a:pPr>
            <a:r>
              <a:rPr lang="en-GB" dirty="0" smtClean="0"/>
              <a:t>Maintenance:</a:t>
            </a:r>
            <a:r>
              <a:rPr lang="en-GB" baseline="0" dirty="0" smtClean="0"/>
              <a:t> Bad code w</a:t>
            </a:r>
            <a:r>
              <a:rPr lang="en-GB" dirty="0" smtClean="0"/>
              <a:t>ill make it difficult to maintain afterwards</a:t>
            </a:r>
          </a:p>
          <a:p>
            <a:pPr lvl="1"/>
            <a:r>
              <a:rPr lang="en-GB" dirty="0" smtClean="0"/>
              <a:t>- Technical debt: Will have to go back to fix</a:t>
            </a:r>
          </a:p>
          <a:p>
            <a:pPr lvl="1"/>
            <a:r>
              <a:rPr lang="en-GB" dirty="0" smtClean="0"/>
              <a:t>- More people will read the</a:t>
            </a:r>
            <a:r>
              <a:rPr lang="en-GB" baseline="0" dirty="0" smtClean="0"/>
              <a:t> </a:t>
            </a:r>
            <a:r>
              <a:rPr lang="en-GB" dirty="0" smtClean="0"/>
              <a:t>code than write over lifetime of project: Can’t be a specific style or catered just to advanced need to accommodate all by using best practices</a:t>
            </a:r>
          </a:p>
          <a:p>
            <a:pPr lvl="1"/>
            <a:r>
              <a:rPr lang="en-GB" dirty="0" smtClean="0"/>
              <a:t>- Financial losses: Can lead to financial losses putting things right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56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Presenter Notes: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Expand on the different types</a:t>
            </a:r>
            <a:r>
              <a:rPr lang="en-GB" baseline="0" dirty="0" smtClean="0"/>
              <a:t> of quality gates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Mention</a:t>
            </a:r>
            <a:r>
              <a:rPr lang="en-GB" baseline="0" dirty="0" smtClean="0"/>
              <a:t> they correspond to boxes on the right of the V-model and the traditional test phases we’ve covered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53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We’ve covered</a:t>
            </a:r>
            <a:r>
              <a:rPr lang="en-GB" baseline="0" dirty="0" smtClean="0"/>
              <a:t> where they go - throughout</a:t>
            </a:r>
          </a:p>
          <a:p>
            <a:r>
              <a:rPr lang="en-GB" baseline="0" dirty="0" smtClean="0"/>
              <a:t>Failing fast is important as is (from CI)</a:t>
            </a:r>
          </a:p>
          <a:p>
            <a:r>
              <a:rPr lang="en-GB" baseline="0" dirty="0" smtClean="0"/>
              <a:t>Key point is “Stop the production line”.  Analogous to a factory stopping.  Machines being powered down.  Relative calm and quiet.</a:t>
            </a:r>
          </a:p>
          <a:p>
            <a:r>
              <a:rPr lang="en-GB" baseline="0" dirty="0" smtClean="0"/>
              <a:t>People rally together to fix the failing machine / test.</a:t>
            </a:r>
          </a:p>
          <a:p>
            <a:r>
              <a:rPr lang="en-GB" baseline="0" dirty="0" smtClean="0"/>
              <a:t>And then re-start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Finally we can class the tests as </a:t>
            </a:r>
            <a:r>
              <a:rPr lang="en-GB" b="1" baseline="0" dirty="0" smtClean="0"/>
              <a:t>Static</a:t>
            </a:r>
            <a:r>
              <a:rPr lang="en-GB" baseline="0" dirty="0" smtClean="0"/>
              <a:t> – no dependencies e.g. DB, environment, network</a:t>
            </a:r>
          </a:p>
          <a:p>
            <a:r>
              <a:rPr lang="en-GB" b="1" baseline="0" dirty="0" smtClean="0"/>
              <a:t>Dynamic</a:t>
            </a:r>
            <a:r>
              <a:rPr lang="en-GB" baseline="0" dirty="0" smtClean="0"/>
              <a:t> – dependencies and run in a test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43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All stages on the right</a:t>
            </a:r>
          </a:p>
          <a:p>
            <a:r>
              <a:rPr lang="en-US" altLang="en-US" dirty="0" smtClean="0"/>
              <a:t>Once</a:t>
            </a:r>
            <a:r>
              <a:rPr lang="en-US" altLang="en-US" baseline="0" dirty="0" smtClean="0"/>
              <a:t> you’ve deployed you can do dynamic tests.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897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Basically it’s like</a:t>
            </a:r>
            <a:r>
              <a:rPr lang="en-GB" baseline="0" dirty="0" smtClean="0"/>
              <a:t> the syntax stage of a compiler but much stricter</a:t>
            </a:r>
          </a:p>
          <a:p>
            <a:r>
              <a:rPr lang="en-GB" baseline="0" dirty="0" smtClean="0"/>
              <a:t>If a compiler syntax checking is a spell check, this is a super grammar checker</a:t>
            </a:r>
          </a:p>
          <a:p>
            <a:endParaRPr lang="en-GB" dirty="0" smtClean="0"/>
          </a:p>
          <a:p>
            <a:r>
              <a:rPr lang="en-GB" dirty="0" smtClean="0"/>
              <a:t>This is a screenshot from</a:t>
            </a:r>
            <a:r>
              <a:rPr lang="en-GB" baseline="0" dirty="0" smtClean="0"/>
              <a:t> Sonar – a tool we like</a:t>
            </a:r>
          </a:p>
          <a:p>
            <a:r>
              <a:rPr lang="en-GB" baseline="0" dirty="0" smtClean="0"/>
              <a:t>It’s actually a public instance</a:t>
            </a:r>
          </a:p>
          <a:p>
            <a:r>
              <a:rPr lang="en-GB" baseline="0" dirty="0" smtClean="0"/>
              <a:t>And this is a real issue with… TomCat!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53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Sonar</a:t>
            </a:r>
            <a:r>
              <a:rPr lang="en-GB" baseline="0" dirty="0" smtClean="0"/>
              <a:t>Qube is a popular tool and defines these 7 axes of how to look at the quality of the code.</a:t>
            </a:r>
          </a:p>
          <a:p>
            <a:r>
              <a:rPr lang="en-GB" dirty="0" smtClean="0"/>
              <a:t>	-</a:t>
            </a:r>
            <a:r>
              <a:rPr lang="en-GB" baseline="0" dirty="0" smtClean="0"/>
              <a:t> Comments: Little or too many comments</a:t>
            </a:r>
          </a:p>
          <a:p>
            <a:r>
              <a:rPr lang="en-GB" baseline="0" dirty="0" smtClean="0"/>
              <a:t>	- A&amp;D: Spaghetti design</a:t>
            </a:r>
          </a:p>
          <a:p>
            <a:r>
              <a:rPr lang="en-GB" baseline="0" dirty="0" smtClean="0"/>
              <a:t>	- Duplication: remove duplicates</a:t>
            </a:r>
          </a:p>
          <a:p>
            <a:r>
              <a:rPr lang="en-GB" baseline="0" dirty="0" smtClean="0"/>
              <a:t>	- Unit test: Lack of sufficient testing</a:t>
            </a:r>
          </a:p>
          <a:p>
            <a:r>
              <a:rPr lang="en-GB" baseline="0" dirty="0" smtClean="0"/>
              <a:t>	- Complexity: bad distribution of complexity</a:t>
            </a:r>
            <a:endParaRPr lang="en-GB" dirty="0" smtClean="0"/>
          </a:p>
          <a:p>
            <a:r>
              <a:rPr lang="en-GB" dirty="0" smtClean="0"/>
              <a:t>	- Potential bugs:</a:t>
            </a:r>
            <a:r>
              <a:rPr lang="en-GB" baseline="0" dirty="0" smtClean="0"/>
              <a:t> Discover them early</a:t>
            </a:r>
          </a:p>
          <a:p>
            <a:r>
              <a:rPr lang="en-GB" baseline="0" dirty="0" smtClean="0"/>
              <a:t>	- Coding rules: Check code is written according to accepted standard and best practices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27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</a:t>
            </a:r>
            <a:r>
              <a:rPr lang="en-GB" baseline="0" dirty="0" smtClean="0"/>
              <a:t> the 3 main points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Walk through this example</a:t>
            </a:r>
          </a:p>
          <a:p>
            <a:r>
              <a:rPr lang="en-GB" dirty="0" smtClean="0"/>
              <a:t>One</a:t>
            </a:r>
            <a:r>
              <a:rPr lang="en-GB" baseline="0" dirty="0" smtClean="0"/>
              <a:t> file &lt;name&gt;Test for our &lt;name&gt; file</a:t>
            </a:r>
          </a:p>
          <a:p>
            <a:r>
              <a:rPr lang="en-GB" baseline="0" dirty="0" smtClean="0"/>
              <a:t>We create an instance</a:t>
            </a:r>
          </a:p>
          <a:p>
            <a:r>
              <a:rPr lang="en-GB" baseline="0" dirty="0" smtClean="0"/>
              <a:t>We run different scenarios</a:t>
            </a:r>
          </a:p>
          <a:p>
            <a:r>
              <a:rPr lang="en-GB" baseline="0" dirty="0" smtClean="0"/>
              <a:t>We asser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53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a screenshot of SonarQube</a:t>
            </a:r>
          </a:p>
          <a:p>
            <a:r>
              <a:rPr lang="en-GB" baseline="0" dirty="0" smtClean="0"/>
              <a:t>Key things to get right for a project: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Plugins – right for your code type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Rules – which to test and how severe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Thresholds to fail the build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this </a:t>
            </a:r>
            <a:r>
              <a:rPr lang="en-GB" b="1" u="sng" baseline="0" dirty="0" smtClean="0"/>
              <a:t>IS</a:t>
            </a:r>
            <a:r>
              <a:rPr lang="en-GB" b="1" baseline="0" dirty="0" smtClean="0"/>
              <a:t> a quality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090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Have a discussion about who has used what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Stress, we like SonarQube – it’s very powerful out of the box, extensible, part of Monsoon, etc.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Can anyone spot the half jokey one?  The Rational AppScan isn’t one we actually use.  </a:t>
            </a:r>
          </a:p>
          <a:p>
            <a:r>
              <a:rPr lang="en-GB" b="0" baseline="0" dirty="0" smtClean="0"/>
              <a:t>There are commercial options here… but FOSS is great!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090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Moving up the of the V – tests</a:t>
            </a:r>
            <a:r>
              <a:rPr lang="en-US" altLang="en-US" baseline="0" dirty="0" smtClean="0"/>
              <a:t> on the right</a:t>
            </a:r>
            <a:endParaRPr lang="en-US" altLang="en-US" dirty="0" smtClean="0"/>
          </a:p>
          <a:p>
            <a:r>
              <a:rPr lang="en-US" altLang="en-US" dirty="0" smtClean="0"/>
              <a:t>The key</a:t>
            </a:r>
            <a:r>
              <a:rPr lang="en-US" altLang="en-US" baseline="0" dirty="0" smtClean="0"/>
              <a:t> difference is that these tests require dependencies.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8484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Reminder:</a:t>
            </a:r>
            <a:r>
              <a:rPr lang="en-GB" baseline="0" dirty="0" smtClean="0"/>
              <a:t> </a:t>
            </a:r>
            <a:r>
              <a:rPr lang="en-GB" dirty="0" smtClean="0"/>
              <a:t>TDD: Test Driven Development</a:t>
            </a:r>
          </a:p>
          <a:p>
            <a:pPr lvl="1"/>
            <a:r>
              <a:rPr lang="en-GB" dirty="0" smtClean="0"/>
              <a:t>Developer write tests to test their own code Tests are usually “unit tests”, i.e. they work on units of code in isolation with no dependencies</a:t>
            </a:r>
          </a:p>
          <a:p>
            <a:pPr lvl="1"/>
            <a:r>
              <a:rPr lang="en-GB" dirty="0" smtClean="0"/>
              <a:t>Test First Development means the tests are written before the code as opposed to at the same time</a:t>
            </a:r>
          </a:p>
          <a:p>
            <a:pPr lvl="1"/>
            <a:r>
              <a:rPr lang="en-GB" dirty="0" smtClean="0"/>
              <a:t>Allow the developer to validate that their code works as they expected</a:t>
            </a:r>
          </a:p>
          <a:p>
            <a:pPr lvl="1"/>
            <a:r>
              <a:rPr lang="en-GB" dirty="0" smtClean="0"/>
              <a:t>Allows someone performing refactoring to validate that the code still works as it was previously expected to </a:t>
            </a:r>
          </a:p>
          <a:p>
            <a:r>
              <a:rPr lang="en-GB" dirty="0" smtClean="0"/>
              <a:t>BDD: Behaviour Driven Development</a:t>
            </a:r>
          </a:p>
          <a:p>
            <a:pPr lvl="1"/>
            <a:r>
              <a:rPr lang="en-GB" dirty="0" smtClean="0"/>
              <a:t>Invented by Dan North and an extension of TDD	 </a:t>
            </a:r>
            <a:r>
              <a:rPr lang="en-GB" dirty="0" smtClean="0">
                <a:hlinkClick r:id="rId3"/>
              </a:rPr>
              <a:t>http://dannorth.net/introducing-bdd/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Tests are derived from functional requirements</a:t>
            </a:r>
          </a:p>
          <a:p>
            <a:pPr lvl="1"/>
            <a:r>
              <a:rPr lang="en-GB" dirty="0" smtClean="0"/>
              <a:t>Tests are usually more complicated than unit tests and require the code to have been deployed</a:t>
            </a:r>
          </a:p>
          <a:p>
            <a:pPr lvl="1"/>
            <a:r>
              <a:rPr lang="en-GB" dirty="0" smtClean="0"/>
              <a:t>The link from requirements to tests can be managed by a tool like Cucumber</a:t>
            </a:r>
          </a:p>
          <a:p>
            <a:pPr lvl="1"/>
            <a:r>
              <a:rPr lang="en-GB" dirty="0" smtClean="0"/>
              <a:t>User story: "As a [role] I want [feature] so that [benefit]“</a:t>
            </a:r>
          </a:p>
          <a:p>
            <a:pPr lvl="1"/>
            <a:r>
              <a:rPr lang="en-GB" dirty="0" smtClean="0"/>
              <a:t>Given [initial context], when [event occurs], then [ensure some outcomes]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Experience in the room?</a:t>
            </a:r>
            <a:r>
              <a:rPr lang="en-GB" baseline="0" dirty="0" smtClean="0"/>
              <a:t>  Limitations?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98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This is the Wikipedia</a:t>
            </a:r>
            <a:r>
              <a:rPr lang="en-US" altLang="en-US" baseline="0" dirty="0" smtClean="0"/>
              <a:t> definition, read it or let people read it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Anyone got any criticisms with it??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Emphasis the importance of it being about </a:t>
            </a:r>
            <a:r>
              <a:rPr lang="en-US" altLang="en-US" b="1" baseline="0" dirty="0" smtClean="0"/>
              <a:t>risk</a:t>
            </a:r>
            <a:r>
              <a:rPr lang="en-US" altLang="en-US" baseline="0" dirty="0" smtClean="0"/>
              <a:t> management.  You can always cut back on testing, but you increase risk.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Lean focusses on eliminating waste.  How could testing be wasteful – class discussion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Testing things that haven’t changed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Finding things later in the lifecycle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Testing things multiple times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Manual testing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Testing too much – could you fix in prod –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498049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slide explains it</a:t>
            </a:r>
          </a:p>
          <a:p>
            <a:r>
              <a:rPr lang="en-GB" dirty="0" smtClean="0"/>
              <a:t>Here is a pretty</a:t>
            </a:r>
            <a:r>
              <a:rPr lang="en-GB" baseline="0" dirty="0" smtClean="0"/>
              <a:t> output from Jenkins</a:t>
            </a:r>
          </a:p>
          <a:p>
            <a:endParaRPr lang="en-GB" baseline="0" dirty="0" smtClean="0"/>
          </a:p>
          <a:p>
            <a:r>
              <a:rPr lang="en-GB" dirty="0" smtClean="0"/>
              <a:t>Cucumber lets you write features in natural language</a:t>
            </a:r>
            <a:br>
              <a:rPr lang="en-GB" dirty="0" smtClean="0"/>
            </a:br>
            <a:r>
              <a:rPr lang="en-GB" dirty="0" smtClean="0"/>
              <a:t>and develop them behaviour-driven afterwards</a:t>
            </a:r>
          </a:p>
          <a:p>
            <a:r>
              <a:rPr lang="en-GB" dirty="0" smtClean="0"/>
              <a:t>It is a tool that executes plain-text functional descriptions as automated tests.</a:t>
            </a:r>
          </a:p>
          <a:p>
            <a:r>
              <a:rPr lang="en-GB" dirty="0" smtClean="0"/>
              <a:t>Written in Ruby but can be used in other programming languages</a:t>
            </a:r>
          </a:p>
          <a:p>
            <a:pPr lvl="1"/>
            <a:r>
              <a:rPr lang="en-GB" dirty="0" smtClean="0"/>
              <a:t>Cucumber-JVM for Java</a:t>
            </a:r>
          </a:p>
          <a:p>
            <a:pPr lvl="1"/>
            <a:r>
              <a:rPr lang="en-GB" dirty="0" smtClean="0"/>
              <a:t>IronRuby and .NET for .NET</a:t>
            </a:r>
          </a:p>
          <a:p>
            <a:pPr lvl="1"/>
            <a:r>
              <a:rPr lang="en-GB" dirty="0" smtClean="0"/>
              <a:t>cucumberl for Erlang</a:t>
            </a:r>
          </a:p>
          <a:p>
            <a:r>
              <a:rPr lang="en-GB" dirty="0" smtClean="0"/>
              <a:t>Gherkin is the language that Cucumber understands</a:t>
            </a:r>
          </a:p>
          <a:p>
            <a:r>
              <a:rPr lang="en-GB" dirty="0" smtClean="0"/>
              <a:t>It is a Business Readable, Domain Specific Language </a:t>
            </a:r>
          </a:p>
          <a:p>
            <a:r>
              <a:rPr lang="en-GB" dirty="0" smtClean="0"/>
              <a:t>It lets you describe software’s behaviour without </a:t>
            </a:r>
            <a:br>
              <a:rPr lang="en-GB" dirty="0" smtClean="0"/>
            </a:br>
            <a:r>
              <a:rPr lang="en-GB" dirty="0" smtClean="0"/>
              <a:t>detailing how that behaviour is implemented.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sz="1100" dirty="0" smtClean="0"/>
              <a:t>Cucumber logo credit: </a:t>
            </a:r>
            <a:r>
              <a:rPr lang="en-GB" sz="1100" dirty="0" smtClean="0">
                <a:hlinkClick r:id="rId3"/>
              </a:rPr>
              <a:t>https://github.com/cucumber/cucumber/wiki</a:t>
            </a:r>
            <a:endParaRPr lang="en-GB" sz="1100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93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experiences?</a:t>
            </a:r>
          </a:p>
          <a:p>
            <a:endParaRPr lang="en-GB" dirty="0" smtClean="0"/>
          </a:p>
          <a:p>
            <a:r>
              <a:rPr lang="en-GB" dirty="0" smtClean="0"/>
              <a:t>Any</a:t>
            </a:r>
            <a:r>
              <a:rPr lang="en-GB" baseline="0" dirty="0" smtClean="0"/>
              <a:t> down sides?</a:t>
            </a:r>
          </a:p>
          <a:p>
            <a:endParaRPr lang="en-GB" baseline="0" dirty="0" smtClean="0"/>
          </a:p>
          <a:p>
            <a:r>
              <a:rPr lang="en-GB" baseline="0" dirty="0" smtClean="0"/>
              <a:t>Risks?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Expensive 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More metadata about bad tests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Even more complicated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579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Talk</a:t>
            </a:r>
            <a:r>
              <a:rPr lang="en-GB" baseline="0" dirty="0" smtClean="0"/>
              <a:t> about Selenium being just one way to automate tests</a:t>
            </a:r>
          </a:p>
          <a:p>
            <a:r>
              <a:rPr lang="en-GB" baseline="0" dirty="0" smtClean="0"/>
              <a:t>Mention needing a grid and a virtual screen (frame) buffer e.g. XVFB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890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Grid view.</a:t>
            </a:r>
          </a:p>
          <a:p>
            <a:endParaRPr lang="en-GB" baseline="0" dirty="0" smtClean="0"/>
          </a:p>
          <a:p>
            <a:r>
              <a:rPr lang="en-GB" baseline="0" dirty="0" smtClean="0"/>
              <a:t>Nodes – nodes have one or more webdrivers.</a:t>
            </a:r>
          </a:p>
          <a:p>
            <a:r>
              <a:rPr lang="en-GB" baseline="0" dirty="0" smtClean="0"/>
              <a:t>Hub – has 0 or more nodes registered.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986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Slide sums up OWASP</a:t>
            </a:r>
            <a:r>
              <a:rPr lang="en-GB" baseline="0" dirty="0" smtClean="0"/>
              <a:t> </a:t>
            </a:r>
            <a:r>
              <a:rPr lang="en-GB" dirty="0" smtClean="0"/>
              <a:t>ZAP and shows</a:t>
            </a:r>
            <a:r>
              <a:rPr lang="en-GB" baseline="0" dirty="0" smtClean="0"/>
              <a:t> vulnerability report.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Experiences: Proxying traffic increases Selenium execution times.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1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Slide sums up OWASP</a:t>
            </a:r>
            <a:r>
              <a:rPr lang="en-GB" baseline="0" dirty="0" smtClean="0"/>
              <a:t> </a:t>
            </a:r>
            <a:r>
              <a:rPr lang="en-GB" dirty="0" smtClean="0"/>
              <a:t>ZAP and shows</a:t>
            </a:r>
            <a:r>
              <a:rPr lang="en-GB" baseline="0" dirty="0" smtClean="0"/>
              <a:t> vulnerability report.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Experiences: Proxying traffic increases Selenium execution times.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82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experiences and pro’s and con’s</a:t>
            </a:r>
          </a:p>
          <a:p>
            <a:r>
              <a:rPr lang="en-GB" dirty="0" smtClean="0"/>
              <a:t>Sauce Labs</a:t>
            </a:r>
            <a:r>
              <a:rPr lang="en-GB" baseline="0" dirty="0" smtClean="0"/>
              <a:t> and Soasta are worth mentioning as SaaS options – great options, but hard for Accenture to use as we’re putting client data into </a:t>
            </a:r>
            <a:r>
              <a:rPr lang="en-GB" baseline="0" smtClean="0"/>
              <a:t>someone else’s cloud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674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someone to define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564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 somewhat constructive</a:t>
            </a:r>
            <a:r>
              <a:rPr lang="en-GB" baseline="0" dirty="0" smtClean="0"/>
              <a:t> about SV tools, but recognise that they don’t add that much more than stubs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674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Say to people: if we’ve got a very advanced pipeline with great quality gates, what other options do we have to reduce the risk of releasing?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Answer: A/B aka Blue/Green aka Canary releasing.</a:t>
            </a:r>
          </a:p>
          <a:p>
            <a:r>
              <a:rPr lang="en-GB" baseline="0" dirty="0" smtClean="0"/>
              <a:t>Get someone to describe that.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Use animation </a:t>
            </a:r>
            <a:r>
              <a:rPr lang="en-GB" baseline="0" smtClean="0"/>
              <a:t>to demo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Main question is about “Independent”.</a:t>
            </a:r>
          </a:p>
          <a:p>
            <a:r>
              <a:rPr lang="en-US" altLang="en-US" dirty="0" smtClean="0"/>
              <a:t>Should they be a</a:t>
            </a:r>
            <a:r>
              <a:rPr lang="en-US" altLang="en-US" baseline="0" dirty="0" smtClean="0"/>
              <a:t> separate team?  - Discuss?</a:t>
            </a:r>
          </a:p>
          <a:p>
            <a:r>
              <a:rPr lang="en-US" altLang="en-US" dirty="0" smtClean="0"/>
              <a:t>Old</a:t>
            </a:r>
            <a:r>
              <a:rPr lang="en-US" altLang="en-US" baseline="0" dirty="0" smtClean="0"/>
              <a:t> thinking – yes it’s the only way people won’t cheat “Marking your own homework”</a:t>
            </a:r>
          </a:p>
          <a:p>
            <a:r>
              <a:rPr lang="en-US" altLang="en-US" baseline="0" dirty="0" smtClean="0"/>
              <a:t>Agile/Lean/DevOps thinking – better testing, worse quality – and the BTWQ paper</a:t>
            </a:r>
          </a:p>
          <a:p>
            <a:r>
              <a:rPr lang="en-US" altLang="en-US" baseline="0" dirty="0" smtClean="0"/>
              <a:t>People should be accountable for their actions</a:t>
            </a:r>
          </a:p>
          <a:p>
            <a:r>
              <a:rPr lang="en-US" altLang="en-US" baseline="0" dirty="0" smtClean="0"/>
              <a:t>Not throw over the wall.  Putting a big test service in place let’s people off the hook and they care less about quality and build up silos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There are lots of</a:t>
            </a:r>
            <a:r>
              <a:rPr lang="en-US" altLang="en-US" baseline="0" dirty="0" smtClean="0"/>
              <a:t> questions out there like should developers code? – views?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192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Some suggestions:</a:t>
            </a:r>
          </a:p>
          <a:p>
            <a:r>
              <a:rPr lang="en-GB" baseline="0" dirty="0" smtClean="0"/>
              <a:t>We shouldn’t be writing automated tests!</a:t>
            </a:r>
          </a:p>
          <a:p>
            <a:r>
              <a:rPr lang="en-GB" baseline="0" dirty="0" smtClean="0"/>
              <a:t>But we should make it easy for others to!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242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Presenter Notes:</a:t>
            </a:r>
          </a:p>
          <a:p>
            <a:r>
              <a:rPr lang="en-GB" dirty="0" smtClean="0"/>
              <a:t>- Students to make a change in code repo and start off a new pipeline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584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303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 for people to pitch</a:t>
            </a:r>
            <a:r>
              <a:rPr lang="en-GB" baseline="0" dirty="0" smtClean="0"/>
              <a:t> key things they’ve learnt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show the maturity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Do a survey to see on the course where people class their current engagements – 1, 2, or 3 for each area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A72A-D4BA-4A5E-B748-B1B9B78BBAFC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4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Get the class to define them and propose</a:t>
            </a:r>
            <a:r>
              <a:rPr lang="en-US" altLang="en-US" baseline="0" dirty="0" smtClean="0"/>
              <a:t> others.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Ask people to apply lean thinking and what does this guide us about test phases?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Fail fast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Fail meaning</a:t>
            </a:r>
            <a:r>
              <a:rPr lang="en-US" altLang="en-US" baseline="0" dirty="0" smtClean="0"/>
              <a:t>ful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Eliminate waste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65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Get the class to guess the relative</a:t>
            </a:r>
            <a:r>
              <a:rPr lang="en-US" altLang="en-US" baseline="0" dirty="0" smtClean="0"/>
              <a:t> cost at each phase</a:t>
            </a:r>
          </a:p>
          <a:p>
            <a:r>
              <a:rPr lang="en-US" altLang="en-US" baseline="0" dirty="0" smtClean="0"/>
              <a:t>1x = coding</a:t>
            </a:r>
          </a:p>
          <a:p>
            <a:r>
              <a:rPr lang="en-US" altLang="en-US" baseline="0" dirty="0" smtClean="0"/>
              <a:t>?x = code complete </a:t>
            </a:r>
          </a:p>
          <a:p>
            <a:r>
              <a:rPr lang="en-US" altLang="en-US" baseline="0" dirty="0" smtClean="0"/>
              <a:t>Etc.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725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The V-model</a:t>
            </a:r>
            <a:r>
              <a:rPr lang="en-US" altLang="en-US" baseline="0" dirty="0" smtClean="0"/>
              <a:t> has waterfall connotations</a:t>
            </a:r>
          </a:p>
          <a:p>
            <a:r>
              <a:rPr lang="en-US" altLang="en-US" baseline="0" dirty="0" smtClean="0"/>
              <a:t>But doesn’t mean it’s wrong!</a:t>
            </a:r>
          </a:p>
          <a:p>
            <a:r>
              <a:rPr lang="en-US" altLang="en-US" baseline="0" dirty="0" smtClean="0"/>
              <a:t>It’s a useful tool for working out: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What you are validating at each test phase (look to the left)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How to fail fast (lower on the right of the V fails fastest)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The</a:t>
            </a:r>
            <a:r>
              <a:rPr lang="en-US" altLang="en-US" baseline="0" dirty="0" smtClean="0"/>
              <a:t> relative quality of the different left hand phases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What environments you need</a:t>
            </a:r>
          </a:p>
          <a:p>
            <a:pPr marL="0" indent="0">
              <a:buFont typeface="Arial" charset="0"/>
              <a:buNone/>
            </a:pPr>
            <a:endParaRPr lang="en-US" altLang="en-US" baseline="0" dirty="0" smtClean="0"/>
          </a:p>
          <a:p>
            <a:pPr marL="0" indent="0">
              <a:buFont typeface="Arial" charset="0"/>
              <a:buNone/>
            </a:pPr>
            <a:r>
              <a:rPr lang="en-US" altLang="en-US" dirty="0" smtClean="0"/>
              <a:t>It could be one team left to right,</a:t>
            </a:r>
            <a:r>
              <a:rPr lang="en-US" altLang="en-US" baseline="0" dirty="0" smtClean="0"/>
              <a:t> so same people on both sides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258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Drawing the V-model to look more like a pipeline</a:t>
            </a:r>
          </a:p>
          <a:p>
            <a:r>
              <a:rPr lang="en-US" altLang="en-US" dirty="0" smtClean="0"/>
              <a:t>They</a:t>
            </a:r>
            <a:r>
              <a:rPr lang="en-US" altLang="en-US" baseline="0" dirty="0" smtClean="0"/>
              <a:t> aren’t so different</a:t>
            </a:r>
          </a:p>
          <a:p>
            <a:r>
              <a:rPr lang="en-US" altLang="en-US" baseline="0" dirty="0" smtClean="0"/>
              <a:t>Still want to fail fast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We just have to think about the value of every step and wastage.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Short intro to value stream mapping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018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211138"/>
            <a:ext cx="5200650" cy="3900487"/>
          </a:xfrm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384" y="4344663"/>
            <a:ext cx="5609263" cy="4508851"/>
          </a:xfrm>
        </p:spPr>
        <p:txBody>
          <a:bodyPr/>
          <a:lstStyle/>
          <a:p>
            <a:r>
              <a:rPr lang="en-US" altLang="en-US" dirty="0" smtClean="0"/>
              <a:t>These</a:t>
            </a:r>
            <a:r>
              <a:rPr lang="en-US" altLang="en-US" baseline="0" dirty="0" smtClean="0"/>
              <a:t> presentations talk about really iterating on improving pipelines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The balance of Risk versus Risk Mitigation (Testing) is heavily refined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Which can lead to conclusions like the headlines on these blogs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And nice presentations like these where they’ve taken almost all of the steps “out of the pipeline”</a:t>
            </a:r>
          </a:p>
        </p:txBody>
      </p:sp>
    </p:spTree>
    <p:extLst>
      <p:ext uri="{BB962C8B-B14F-4D97-AF65-F5344CB8AC3E}">
        <p14:creationId xmlns:p14="http://schemas.microsoft.com/office/powerpoint/2010/main" val="277197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Some suggestions:</a:t>
            </a:r>
          </a:p>
          <a:p>
            <a:r>
              <a:rPr lang="en-GB" baseline="0" dirty="0" smtClean="0"/>
              <a:t>We need to defend those quality gates and make them visible!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7A45B-6EF4-48D1-BAD3-C67D3F7B37C9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24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9973433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633931" y="1692955"/>
              <a:ext cx="3074395" cy="2060440"/>
              <a:chOff x="5701703" y="682760"/>
              <a:chExt cx="3074395" cy="2060440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1599032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Module #</a:t>
            </a:r>
            <a:br>
              <a:rPr lang="en-US" dirty="0" smtClean="0"/>
            </a:br>
            <a:r>
              <a:rPr lang="en-US" dirty="0" smtClean="0"/>
              <a:t>Module name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496892" y="2669757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 err="1" smtClean="0"/>
              <a:t>DevOps</a:t>
            </a:r>
            <a:r>
              <a:rPr lang="en-US" dirty="0" smtClean="0"/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41616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 descr="\\JBWServer\Shared\Clients\Presentations\Accenture\Lynette Oelschig - 12-4142 - Cloud ppt templates and style guide\Working Files\Final Images\159002441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24" name="Freeform 23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633931" y="1771785"/>
              <a:ext cx="3074395" cy="2060440"/>
              <a:chOff x="5701703" y="682760"/>
              <a:chExt cx="3074395" cy="2060440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1599032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92" y="2669757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6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 descr="\\JBWServer\Shared\Clients\Presentations\Accenture\Lynette Oelschig - 12-4142 - Cloud ppt templates and style guide\Working Files\Final Images\155542779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1894"/>
              <a:ext cx="2528887" cy="175897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633931" y="2137580"/>
              <a:ext cx="3074395" cy="2060440"/>
              <a:chOff x="5701703" y="682760"/>
              <a:chExt cx="3074395" cy="2060440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95299" y="5753967"/>
              <a:ext cx="2183716" cy="635721"/>
              <a:chOff x="459321" y="5788818"/>
              <a:chExt cx="2183716" cy="63572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21" name="Freeform 20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5" y="912030"/>
            <a:ext cx="447374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4" y="1982756"/>
            <a:ext cx="447374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58789" y="6535748"/>
            <a:ext cx="83454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000" b="0" dirty="0">
                <a:solidFill>
                  <a:schemeClr val="tx1"/>
                </a:solidFill>
                <a:latin typeface="Arial" pitchFamily="34" charset="0"/>
              </a:rPr>
              <a:t>Copyright © </a:t>
            </a:r>
            <a:r>
              <a:rPr lang="en-US" sz="1000" b="0" dirty="0" smtClean="0">
                <a:solidFill>
                  <a:schemeClr val="tx1"/>
                </a:solidFill>
                <a:latin typeface="Arial" pitchFamily="34" charset="0"/>
              </a:rPr>
              <a:t>2014 </a:t>
            </a:r>
            <a:r>
              <a:rPr lang="en-US" sz="1000" b="0" dirty="0">
                <a:solidFill>
                  <a:schemeClr val="tx1"/>
                </a:solidFill>
                <a:latin typeface="Arial" pitchFamily="34" charset="0"/>
              </a:rPr>
              <a:t>Accenture All Rights Reserved. Accenture, its logo, and High Performance Delivered are trademarks of Accenture.</a:t>
            </a:r>
          </a:p>
        </p:txBody>
      </p:sp>
    </p:spTree>
    <p:extLst>
      <p:ext uri="{BB962C8B-B14F-4D97-AF65-F5344CB8AC3E}">
        <p14:creationId xmlns:p14="http://schemas.microsoft.com/office/powerpoint/2010/main" val="6616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89" y="1166781"/>
            <a:ext cx="401955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96803" y="1562789"/>
            <a:ext cx="4019550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627568" y="1166781"/>
            <a:ext cx="4021137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4627568" y="1562789"/>
            <a:ext cx="4021137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96801" y="1562789"/>
            <a:ext cx="4019638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4627568" y="1562789"/>
            <a:ext cx="4021137" cy="4826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96800" y="1169377"/>
            <a:ext cx="8151900" cy="52203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96801" y="1168094"/>
            <a:ext cx="4019638" cy="5221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4627563" y="1168094"/>
            <a:ext cx="4021138" cy="5221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256061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889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96800" y="1166781"/>
            <a:ext cx="8151900" cy="39654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96800" y="1563329"/>
            <a:ext cx="8151900" cy="4826359"/>
          </a:xfrm>
        </p:spPr>
        <p:txBody>
          <a:bodyPr/>
          <a:lstStyle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8" y="1256061"/>
            <a:ext cx="8151812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4555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Credentials_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316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tage 0_1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712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\\JBWServer\Shared\Clients\Presentations\Accenture\Lynette Oelschig - 12-4142 - Cloud ppt templates and style guide\Working Files\Final Images\Stage 0_1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770008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808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shutterstock_5955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3915124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462616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559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9976075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7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8545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12703392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9755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5900244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784892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1332384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951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55542779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770008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1750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241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13369402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578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JBWServer\Shared\Clients\Presentations\Accenture\Lynette Oelschig - 12-4142 - Cloud ppt templates and style guide\Working Files\Final Images\COLOURBOX1463173[1]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430886"/>
            <a:ext cx="5399086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88" y="2501613"/>
            <a:ext cx="5399086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633935" y="4057690"/>
            <a:ext cx="3074395" cy="2060440"/>
            <a:chOff x="5701703" y="682760"/>
            <a:chExt cx="3074395" cy="2060440"/>
          </a:xfrm>
        </p:grpSpPr>
        <p:sp>
          <p:nvSpPr>
            <p:cNvPr id="37" name="Freeform 36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94508" y="311737"/>
            <a:ext cx="2183719" cy="635721"/>
            <a:chOff x="448031" y="5788818"/>
            <a:chExt cx="2183719" cy="63572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41" name="Freeform 40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496888" y="1102300"/>
            <a:ext cx="86471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9" y="799865"/>
            <a:ext cx="2528887" cy="1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9348428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098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\\JBWServer\Shared\Clients\Presentations\Accenture\Lynette Oelschig - 12-4142 - Cloud ppt templates and style guide\Working Files\Final Images\10658688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7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0617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tage 0_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56061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803553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905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iStock_000004081765Medium[1]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4284733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832225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085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shutterstock_99079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4284733"/>
            <a:ext cx="4019550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832225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92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JBWServer\Shared\Clients\Presentations\Accenture\Lynette Oelschig - 12-4142 - Cloud ppt templates and style guide\Working Files\Final Images\iStock_000020161944Larg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1717746"/>
            <a:ext cx="8151811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1265238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142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Lynette Oelschig - 12-4142 - Cloud ppt templates and style guide\Working Files\Final Images\97242474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8" y="1370729"/>
            <a:ext cx="5399088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918221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976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\\JBWServer\Shared\Clients\Presentations\Accenture\Lynette Oelschig - 12-4142 - Cloud ppt templates and style guide\Working Files\Final Images\158956189PS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3" y="5453718"/>
            <a:ext cx="8151811" cy="75680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174620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537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\\JBWServer\Shared\Clients\Presentations\Accenture\Lynette Oelschig - 12-4142 - Cloud ppt templates and style guide\Working Files\Final Images\CO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89" y="1235673"/>
            <a:ext cx="4019550" cy="1495805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24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6800" y="6546849"/>
            <a:ext cx="2895600" cy="157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488934"/>
            <a:ext cx="2857500" cy="45250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63525" indent="0">
              <a:buNone/>
              <a:defRPr/>
            </a:lvl2pPr>
          </a:lstStyle>
          <a:p>
            <a:pPr lvl="0"/>
            <a:r>
              <a:rPr lang="en-US" dirty="0" smtClean="0"/>
              <a:t>SECTION HEADER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67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\\JBWServer\Shared\Clients\Presentations\Accenture\Lynette Oelschig - 12-4142 - Cloud ppt templates and style guide\Working Files\Final Images\shutterstock_595564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5633935" y="3420466"/>
            <a:ext cx="3074395" cy="2060440"/>
            <a:chOff x="5701703" y="682760"/>
            <a:chExt cx="3074395" cy="2060440"/>
          </a:xfrm>
        </p:grpSpPr>
        <p:sp>
          <p:nvSpPr>
            <p:cNvPr id="32" name="Freeform 31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94508" y="311737"/>
            <a:ext cx="2183719" cy="635721"/>
            <a:chOff x="448031" y="5788818"/>
            <a:chExt cx="2183719" cy="63572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31" name="Freeform 30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>
            <a:off x="496888" y="1102300"/>
            <a:ext cx="864711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9" y="799865"/>
            <a:ext cx="2528887" cy="171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2" y="3705735"/>
            <a:ext cx="407511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92" y="4776462"/>
            <a:ext cx="407511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110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994" y="415429"/>
            <a:ext cx="8686006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24530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PCSC: FY14 Roadmap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410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279306"/>
            <a:ext cx="8205261" cy="785553"/>
          </a:xfrm>
        </p:spPr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902896" y="6213310"/>
            <a:ext cx="2133600" cy="36512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000"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A404090C-07E4-4481-8572-F68A72F62E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505" y="-27384"/>
            <a:ext cx="7308303" cy="476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Title…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1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6" name="Picture 2" descr="\\JBWServer\Shared\Clients\Presentations\Accenture\Lynette Oelschig - 12-4142 - Cloud ppt templates and style guide\Working Files\Final Images\shutterstock_6970705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5633930" y="3542935"/>
              <a:ext cx="3074395" cy="2060440"/>
              <a:chOff x="5701703" y="682760"/>
              <a:chExt cx="3074395" cy="206044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22" name="Freeform 21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20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603250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defRPr lang="en-GB" sz="3600" b="0" dirty="0">
                <a:solidFill>
                  <a:schemeClr val="accent4"/>
                </a:solidFill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673976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accent4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54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CAD484-7811-4992-BE22-DC3485F26599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2014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66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60375114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5633930" y="3333265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9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475762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546488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accent4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439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6042153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5633930" y="2538851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2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94508" y="5754163"/>
              <a:ext cx="2183719" cy="635721"/>
              <a:chOff x="448031" y="5788818"/>
              <a:chExt cx="2183719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1" y="6039743"/>
                <a:ext cx="2183719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30496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3605"/>
              <a:ext cx="2528887" cy="171805"/>
            </a:xfrm>
            <a:prstGeom prst="rect">
              <a:avLst/>
            </a:prstGeom>
          </p:spPr>
        </p:pic>
        <p:cxnSp>
          <p:nvCxnSpPr>
            <p:cNvPr id="9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4" y="317500"/>
            <a:ext cx="8140875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3" y="1388226"/>
            <a:ext cx="8140875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7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9976075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\\JBWServer\Shared\transit\_To_Tim\white blur 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0" y="0"/>
              <a:ext cx="4273984" cy="29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9"/>
            <p:cNvCxnSpPr>
              <a:cxnSpLocks noChangeShapeType="1"/>
            </p:cNvCxnSpPr>
            <p:nvPr/>
          </p:nvCxnSpPr>
          <p:spPr bwMode="auto">
            <a:xfrm>
              <a:off x="496888" y="1102300"/>
              <a:ext cx="8647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797819"/>
              <a:ext cx="2528887" cy="17589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633931" y="2236445"/>
              <a:ext cx="3074395" cy="2060440"/>
              <a:chOff x="5701703" y="682760"/>
              <a:chExt cx="3074395" cy="2060440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495299" y="312167"/>
              <a:ext cx="2183716" cy="635721"/>
              <a:chOff x="459321" y="5788818"/>
              <a:chExt cx="2183716" cy="63572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2" name="Freeform 11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895" y="1471441"/>
            <a:ext cx="4019547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6889" y="2542167"/>
            <a:ext cx="4831856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800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2" descr="\\JBWServer\Shared\Clients\Presentations\Accenture\Lynette Oelschig - 12-4142 - Cloud ppt templates and style guide\Working Files\Final Images\127033920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9"/>
            <p:cNvCxnSpPr>
              <a:cxnSpLocks noChangeShapeType="1"/>
            </p:cNvCxnSpPr>
            <p:nvPr/>
          </p:nvCxnSpPr>
          <p:spPr bwMode="auto">
            <a:xfrm>
              <a:off x="496800" y="6550025"/>
              <a:ext cx="864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288" y="6251894"/>
              <a:ext cx="2528887" cy="175897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633931" y="1834849"/>
              <a:ext cx="3074395" cy="2060440"/>
              <a:chOff x="5701703" y="682760"/>
              <a:chExt cx="3074395" cy="206044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164291" y="682760"/>
                <a:ext cx="2013677" cy="2060440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703" y="1523009"/>
                <a:ext cx="3074395" cy="251999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95299" y="5753967"/>
              <a:ext cx="2183716" cy="635721"/>
              <a:chOff x="459321" y="5788818"/>
              <a:chExt cx="2183716" cy="63572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1" y="6039743"/>
                <a:ext cx="2183716" cy="384796"/>
              </a:xfrm>
              <a:prstGeom prst="rect">
                <a:avLst/>
              </a:prstGeom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1741785" y="5788818"/>
                <a:ext cx="210221" cy="215102"/>
              </a:xfrm>
              <a:custGeom>
                <a:avLst/>
                <a:gdLst>
                  <a:gd name="connsiteX0" fmla="*/ 0 w 4457700"/>
                  <a:gd name="connsiteY0" fmla="*/ 0 h 4552950"/>
                  <a:gd name="connsiteX1" fmla="*/ 4457700 w 4457700"/>
                  <a:gd name="connsiteY1" fmla="*/ 1828800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24037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57700"/>
                  <a:gd name="connsiteY0" fmla="*/ 0 h 4552950"/>
                  <a:gd name="connsiteX1" fmla="*/ 4457700 w 4457700"/>
                  <a:gd name="connsiteY1" fmla="*/ 1816893 h 4552950"/>
                  <a:gd name="connsiteX2" fmla="*/ 4457700 w 4457700"/>
                  <a:gd name="connsiteY2" fmla="*/ 2743200 h 4552950"/>
                  <a:gd name="connsiteX3" fmla="*/ 0 w 4457700"/>
                  <a:gd name="connsiteY3" fmla="*/ 4552950 h 4552950"/>
                  <a:gd name="connsiteX4" fmla="*/ 0 w 4457700"/>
                  <a:gd name="connsiteY4" fmla="*/ 3543300 h 4552950"/>
                  <a:gd name="connsiteX5" fmla="*/ 3282950 w 4457700"/>
                  <a:gd name="connsiteY5" fmla="*/ 2286000 h 4552950"/>
                  <a:gd name="connsiteX6" fmla="*/ 0 w 4457700"/>
                  <a:gd name="connsiteY6" fmla="*/ 1016000 h 4552950"/>
                  <a:gd name="connsiteX7" fmla="*/ 0 w 4457700"/>
                  <a:gd name="connsiteY7" fmla="*/ 0 h 4552950"/>
                  <a:gd name="connsiteX0" fmla="*/ 0 w 4462462"/>
                  <a:gd name="connsiteY0" fmla="*/ 0 h 4552950"/>
                  <a:gd name="connsiteX1" fmla="*/ 4462462 w 4462462"/>
                  <a:gd name="connsiteY1" fmla="*/ 1819275 h 4552950"/>
                  <a:gd name="connsiteX2" fmla="*/ 4457700 w 4462462"/>
                  <a:gd name="connsiteY2" fmla="*/ 2743200 h 4552950"/>
                  <a:gd name="connsiteX3" fmla="*/ 0 w 4462462"/>
                  <a:gd name="connsiteY3" fmla="*/ 4552950 h 4552950"/>
                  <a:gd name="connsiteX4" fmla="*/ 0 w 4462462"/>
                  <a:gd name="connsiteY4" fmla="*/ 3543300 h 4552950"/>
                  <a:gd name="connsiteX5" fmla="*/ 3282950 w 4462462"/>
                  <a:gd name="connsiteY5" fmla="*/ 2286000 h 4552950"/>
                  <a:gd name="connsiteX6" fmla="*/ 0 w 4462462"/>
                  <a:gd name="connsiteY6" fmla="*/ 1016000 h 4552950"/>
                  <a:gd name="connsiteX7" fmla="*/ 0 w 4462462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52950"/>
                  <a:gd name="connsiteX1" fmla="*/ 4462462 w 4462921"/>
                  <a:gd name="connsiteY1" fmla="*/ 1819275 h 4552950"/>
                  <a:gd name="connsiteX2" fmla="*/ 4462463 w 4462921"/>
                  <a:gd name="connsiteY2" fmla="*/ 2747962 h 4552950"/>
                  <a:gd name="connsiteX3" fmla="*/ 0 w 4462921"/>
                  <a:gd name="connsiteY3" fmla="*/ 4552950 h 4552950"/>
                  <a:gd name="connsiteX4" fmla="*/ 0 w 4462921"/>
                  <a:gd name="connsiteY4" fmla="*/ 3543300 h 4552950"/>
                  <a:gd name="connsiteX5" fmla="*/ 3282950 w 4462921"/>
                  <a:gd name="connsiteY5" fmla="*/ 2286000 h 4552950"/>
                  <a:gd name="connsiteX6" fmla="*/ 0 w 4462921"/>
                  <a:gd name="connsiteY6" fmla="*/ 1016000 h 4552950"/>
                  <a:gd name="connsiteX7" fmla="*/ 0 w 4462921"/>
                  <a:gd name="connsiteY7" fmla="*/ 0 h 4552950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82950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60094"/>
                  <a:gd name="connsiteX1" fmla="*/ 4462462 w 4462921"/>
                  <a:gd name="connsiteY1" fmla="*/ 1819275 h 4560094"/>
                  <a:gd name="connsiteX2" fmla="*/ 4462463 w 4462921"/>
                  <a:gd name="connsiteY2" fmla="*/ 2747962 h 4560094"/>
                  <a:gd name="connsiteX3" fmla="*/ 2381 w 4462921"/>
                  <a:gd name="connsiteY3" fmla="*/ 4560094 h 4560094"/>
                  <a:gd name="connsiteX4" fmla="*/ 0 w 4462921"/>
                  <a:gd name="connsiteY4" fmla="*/ 3543300 h 4560094"/>
                  <a:gd name="connsiteX5" fmla="*/ 3275807 w 4462921"/>
                  <a:gd name="connsiteY5" fmla="*/ 2286000 h 4560094"/>
                  <a:gd name="connsiteX6" fmla="*/ 0 w 4462921"/>
                  <a:gd name="connsiteY6" fmla="*/ 1016000 h 4560094"/>
                  <a:gd name="connsiteX7" fmla="*/ 0 w 4462921"/>
                  <a:gd name="connsiteY7" fmla="*/ 0 h 4560094"/>
                  <a:gd name="connsiteX0" fmla="*/ 0 w 4462921"/>
                  <a:gd name="connsiteY0" fmla="*/ 0 h 4557713"/>
                  <a:gd name="connsiteX1" fmla="*/ 4462462 w 4462921"/>
                  <a:gd name="connsiteY1" fmla="*/ 1819275 h 4557713"/>
                  <a:gd name="connsiteX2" fmla="*/ 4462463 w 4462921"/>
                  <a:gd name="connsiteY2" fmla="*/ 2747962 h 4557713"/>
                  <a:gd name="connsiteX3" fmla="*/ 2381 w 4462921"/>
                  <a:gd name="connsiteY3" fmla="*/ 4557713 h 4557713"/>
                  <a:gd name="connsiteX4" fmla="*/ 0 w 4462921"/>
                  <a:gd name="connsiteY4" fmla="*/ 3543300 h 4557713"/>
                  <a:gd name="connsiteX5" fmla="*/ 3275807 w 4462921"/>
                  <a:gd name="connsiteY5" fmla="*/ 2286000 h 4557713"/>
                  <a:gd name="connsiteX6" fmla="*/ 0 w 4462921"/>
                  <a:gd name="connsiteY6" fmla="*/ 1016000 h 4557713"/>
                  <a:gd name="connsiteX7" fmla="*/ 0 w 4462921"/>
                  <a:gd name="connsiteY7" fmla="*/ 0 h 4557713"/>
                  <a:gd name="connsiteX0" fmla="*/ 0 w 4462921"/>
                  <a:gd name="connsiteY0" fmla="*/ 0 h 4562475"/>
                  <a:gd name="connsiteX1" fmla="*/ 4462462 w 4462921"/>
                  <a:gd name="connsiteY1" fmla="*/ 1819275 h 4562475"/>
                  <a:gd name="connsiteX2" fmla="*/ 4462463 w 4462921"/>
                  <a:gd name="connsiteY2" fmla="*/ 2747962 h 4562475"/>
                  <a:gd name="connsiteX3" fmla="*/ 2381 w 4462921"/>
                  <a:gd name="connsiteY3" fmla="*/ 4562475 h 4562475"/>
                  <a:gd name="connsiteX4" fmla="*/ 0 w 4462921"/>
                  <a:gd name="connsiteY4" fmla="*/ 3543300 h 4562475"/>
                  <a:gd name="connsiteX5" fmla="*/ 3275807 w 4462921"/>
                  <a:gd name="connsiteY5" fmla="*/ 2286000 h 4562475"/>
                  <a:gd name="connsiteX6" fmla="*/ 0 w 4462921"/>
                  <a:gd name="connsiteY6" fmla="*/ 1016000 h 4562475"/>
                  <a:gd name="connsiteX7" fmla="*/ 0 w 4462921"/>
                  <a:gd name="connsiteY7" fmla="*/ 0 h 4562475"/>
                  <a:gd name="connsiteX0" fmla="*/ 2486 w 4465407"/>
                  <a:gd name="connsiteY0" fmla="*/ 0 h 4564856"/>
                  <a:gd name="connsiteX1" fmla="*/ 4464948 w 4465407"/>
                  <a:gd name="connsiteY1" fmla="*/ 1819275 h 4564856"/>
                  <a:gd name="connsiteX2" fmla="*/ 4464949 w 4465407"/>
                  <a:gd name="connsiteY2" fmla="*/ 2747962 h 4564856"/>
                  <a:gd name="connsiteX3" fmla="*/ 105 w 4465407"/>
                  <a:gd name="connsiteY3" fmla="*/ 4564856 h 4564856"/>
                  <a:gd name="connsiteX4" fmla="*/ 2486 w 4465407"/>
                  <a:gd name="connsiteY4" fmla="*/ 3543300 h 4564856"/>
                  <a:gd name="connsiteX5" fmla="*/ 3278293 w 4465407"/>
                  <a:gd name="connsiteY5" fmla="*/ 2286000 h 4564856"/>
                  <a:gd name="connsiteX6" fmla="*/ 2486 w 4465407"/>
                  <a:gd name="connsiteY6" fmla="*/ 1016000 h 4564856"/>
                  <a:gd name="connsiteX7" fmla="*/ 2486 w 4465407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47962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0343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5531"/>
                  <a:gd name="connsiteY0" fmla="*/ 0 h 4564856"/>
                  <a:gd name="connsiteX1" fmla="*/ 4465072 w 4465531"/>
                  <a:gd name="connsiteY1" fmla="*/ 1819275 h 4564856"/>
                  <a:gd name="connsiteX2" fmla="*/ 4465073 w 4465531"/>
                  <a:gd name="connsiteY2" fmla="*/ 2755106 h 4564856"/>
                  <a:gd name="connsiteX3" fmla="*/ 229 w 4465531"/>
                  <a:gd name="connsiteY3" fmla="*/ 4564856 h 4564856"/>
                  <a:gd name="connsiteX4" fmla="*/ 228 w 4465531"/>
                  <a:gd name="connsiteY4" fmla="*/ 3545681 h 4564856"/>
                  <a:gd name="connsiteX5" fmla="*/ 3278417 w 4465531"/>
                  <a:gd name="connsiteY5" fmla="*/ 2286000 h 4564856"/>
                  <a:gd name="connsiteX6" fmla="*/ 2610 w 4465531"/>
                  <a:gd name="connsiteY6" fmla="*/ 1016000 h 4564856"/>
                  <a:gd name="connsiteX7" fmla="*/ 2610 w 4465531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16000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8417 w 4467453"/>
                  <a:gd name="connsiteY5" fmla="*/ 2286000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7453"/>
                  <a:gd name="connsiteY0" fmla="*/ 0 h 4564856"/>
                  <a:gd name="connsiteX1" fmla="*/ 4467453 w 4467453"/>
                  <a:gd name="connsiteY1" fmla="*/ 1816894 h 4564856"/>
                  <a:gd name="connsiteX2" fmla="*/ 4465073 w 4467453"/>
                  <a:gd name="connsiteY2" fmla="*/ 2755106 h 4564856"/>
                  <a:gd name="connsiteX3" fmla="*/ 229 w 4467453"/>
                  <a:gd name="connsiteY3" fmla="*/ 4564856 h 4564856"/>
                  <a:gd name="connsiteX4" fmla="*/ 228 w 4467453"/>
                  <a:gd name="connsiteY4" fmla="*/ 3545681 h 4564856"/>
                  <a:gd name="connsiteX5" fmla="*/ 3271273 w 4467453"/>
                  <a:gd name="connsiteY5" fmla="*/ 2288382 h 4564856"/>
                  <a:gd name="connsiteX6" fmla="*/ 2610 w 4467453"/>
                  <a:gd name="connsiteY6" fmla="*/ 1020763 h 4564856"/>
                  <a:gd name="connsiteX7" fmla="*/ 2610 w 4467453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9275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0763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71273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2610 w 4465530"/>
                  <a:gd name="connsiteY0" fmla="*/ 0 h 4564856"/>
                  <a:gd name="connsiteX1" fmla="*/ 4465071 w 4465530"/>
                  <a:gd name="connsiteY1" fmla="*/ 1812131 h 4564856"/>
                  <a:gd name="connsiteX2" fmla="*/ 4465073 w 4465530"/>
                  <a:gd name="connsiteY2" fmla="*/ 2755106 h 4564856"/>
                  <a:gd name="connsiteX3" fmla="*/ 229 w 4465530"/>
                  <a:gd name="connsiteY3" fmla="*/ 4564856 h 4564856"/>
                  <a:gd name="connsiteX4" fmla="*/ 228 w 4465530"/>
                  <a:gd name="connsiteY4" fmla="*/ 3545681 h 4564856"/>
                  <a:gd name="connsiteX5" fmla="*/ 3264129 w 4465530"/>
                  <a:gd name="connsiteY5" fmla="*/ 2288382 h 4564856"/>
                  <a:gd name="connsiteX6" fmla="*/ 2610 w 4465530"/>
                  <a:gd name="connsiteY6" fmla="*/ 1023145 h 4564856"/>
                  <a:gd name="connsiteX7" fmla="*/ 2610 w 4465530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5066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18079 h 4564856"/>
                  <a:gd name="connsiteX7" fmla="*/ 0 w 4467986"/>
                  <a:gd name="connsiteY7" fmla="*/ 0 h 4564856"/>
                  <a:gd name="connsiteX0" fmla="*/ 0 w 4467986"/>
                  <a:gd name="connsiteY0" fmla="*/ 0 h 4564856"/>
                  <a:gd name="connsiteX1" fmla="*/ 4467527 w 4467986"/>
                  <a:gd name="connsiteY1" fmla="*/ 1812131 h 4564856"/>
                  <a:gd name="connsiteX2" fmla="*/ 4467529 w 4467986"/>
                  <a:gd name="connsiteY2" fmla="*/ 2755106 h 4564856"/>
                  <a:gd name="connsiteX3" fmla="*/ 2685 w 4467986"/>
                  <a:gd name="connsiteY3" fmla="*/ 4564856 h 4564856"/>
                  <a:gd name="connsiteX4" fmla="*/ 2684 w 4467986"/>
                  <a:gd name="connsiteY4" fmla="*/ 3545681 h 4564856"/>
                  <a:gd name="connsiteX5" fmla="*/ 3266585 w 4467986"/>
                  <a:gd name="connsiteY5" fmla="*/ 2288382 h 4564856"/>
                  <a:gd name="connsiteX6" fmla="*/ 2533 w 4467986"/>
                  <a:gd name="connsiteY6" fmla="*/ 1023145 h 4564856"/>
                  <a:gd name="connsiteX7" fmla="*/ 0 w 4467986"/>
                  <a:gd name="connsiteY7" fmla="*/ 0 h 4564856"/>
                  <a:gd name="connsiteX0" fmla="*/ 0 w 4467986"/>
                  <a:gd name="connsiteY0" fmla="*/ 0 h 4567262"/>
                  <a:gd name="connsiteX1" fmla="*/ 4467527 w 4467986"/>
                  <a:gd name="connsiteY1" fmla="*/ 1814537 h 4567262"/>
                  <a:gd name="connsiteX2" fmla="*/ 4467529 w 4467986"/>
                  <a:gd name="connsiteY2" fmla="*/ 2757512 h 4567262"/>
                  <a:gd name="connsiteX3" fmla="*/ 2685 w 4467986"/>
                  <a:gd name="connsiteY3" fmla="*/ 4567262 h 4567262"/>
                  <a:gd name="connsiteX4" fmla="*/ 2684 w 4467986"/>
                  <a:gd name="connsiteY4" fmla="*/ 3548087 h 4567262"/>
                  <a:gd name="connsiteX5" fmla="*/ 3266585 w 4467986"/>
                  <a:gd name="connsiteY5" fmla="*/ 2290788 h 4567262"/>
                  <a:gd name="connsiteX6" fmla="*/ 2533 w 4467986"/>
                  <a:gd name="connsiteY6" fmla="*/ 1025551 h 4567262"/>
                  <a:gd name="connsiteX7" fmla="*/ 0 w 4467986"/>
                  <a:gd name="connsiteY7" fmla="*/ 0 h 4567262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50493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64555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  <a:gd name="connsiteX0" fmla="*/ 377 w 4465956"/>
                  <a:gd name="connsiteY0" fmla="*/ 0 h 4569668"/>
                  <a:gd name="connsiteX1" fmla="*/ 4465497 w 4465956"/>
                  <a:gd name="connsiteY1" fmla="*/ 1816943 h 4569668"/>
                  <a:gd name="connsiteX2" fmla="*/ 4465499 w 4465956"/>
                  <a:gd name="connsiteY2" fmla="*/ 2759918 h 4569668"/>
                  <a:gd name="connsiteX3" fmla="*/ 655 w 4465956"/>
                  <a:gd name="connsiteY3" fmla="*/ 4569668 h 4569668"/>
                  <a:gd name="connsiteX4" fmla="*/ 654 w 4465956"/>
                  <a:gd name="connsiteY4" fmla="*/ 3548111 h 4569668"/>
                  <a:gd name="connsiteX5" fmla="*/ 3257411 w 4465956"/>
                  <a:gd name="connsiteY5" fmla="*/ 2293194 h 4569668"/>
                  <a:gd name="connsiteX6" fmla="*/ 503 w 4465956"/>
                  <a:gd name="connsiteY6" fmla="*/ 1027957 h 4569668"/>
                  <a:gd name="connsiteX7" fmla="*/ 377 w 4465956"/>
                  <a:gd name="connsiteY7" fmla="*/ 0 h 45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5956" h="4569668">
                    <a:moveTo>
                      <a:pt x="377" y="0"/>
                    </a:moveTo>
                    <a:lnTo>
                      <a:pt x="4465497" y="1816943"/>
                    </a:lnTo>
                    <a:cubicBezTo>
                      <a:pt x="4463910" y="2124918"/>
                      <a:pt x="4467086" y="2451943"/>
                      <a:pt x="4465499" y="2759918"/>
                    </a:cubicBezTo>
                    <a:lnTo>
                      <a:pt x="655" y="4569668"/>
                    </a:lnTo>
                    <a:cubicBezTo>
                      <a:pt x="-139" y="4230737"/>
                      <a:pt x="1448" y="3887042"/>
                      <a:pt x="654" y="3548111"/>
                    </a:cubicBezTo>
                    <a:lnTo>
                      <a:pt x="3257411" y="2293194"/>
                    </a:lnTo>
                    <a:lnTo>
                      <a:pt x="503" y="1027957"/>
                    </a:lnTo>
                    <a:cubicBezTo>
                      <a:pt x="-1186" y="686909"/>
                      <a:pt x="2066" y="341048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5" y="912030"/>
            <a:ext cx="4473743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495304" y="1982756"/>
            <a:ext cx="4473743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759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888" y="1172569"/>
            <a:ext cx="8151812" cy="5217120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6800" y="5"/>
            <a:ext cx="81519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60" y="6546849"/>
            <a:ext cx="508345" cy="157164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FE1AAC3-A965-44A3-AD06-EA035165D72C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496888" y="1102300"/>
            <a:ext cx="86456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6800" y="6546849"/>
            <a:ext cx="2895600" cy="157164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8" name="Picture 2" descr="C:\Users\mark.rendell\AppData\Local\Microsoft\Windows\Temporary Internet Files\Content.Outlook\Q4DNG7M0\new-devops.png"/>
          <p:cNvPicPr>
            <a:picLocks noChangeAspect="1" noChangeArrowheads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67" y="0"/>
            <a:ext cx="1740833" cy="5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10" r:id="rId49"/>
    <p:sldLayoutId id="2147483711" r:id="rId5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Arial" pitchFamily="34" charset="0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www.slideshare.net/joelittlejohn/bursting-the-pipeline-evolving-continuous-delivery-at-mixradio" TargetMode="External"/><Relationship Id="rId7" Type="http://schemas.openxmlformats.org/officeDocument/2006/relationships/hyperlink" Target="http://codedetective.blogspot.co.uk/2014/09/do-you-really-need-test-framework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hyperlink" Target="http://benjiweber.co.uk/talks/pipeline/#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hyperlink" Target="http://blog.thecodewhisperer.com/2010/10/16/integrated-tests-are-a-sca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mo.sonarqube.org/drilldown/issues/219971?rids%5b%5d=219996&amp;rule=squid:S1181&amp;rule_sev=BLOCKER&amp;severity=BLOCK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dehaus.org/display/SONAR/Developers'+Seven+Deadly+Si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annorth.net/introducing-bdd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arnish-software.com/blog/selenium-grid-parallel-automation-testing-varnish-administration-console" TargetMode="Externa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news.com/com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lm.accenture.com/wiki/display/DOT/Module+4+Introduc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ftware_te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ftware_test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agilemanifesto.org/" TargetMode="External"/><Relationship Id="rId4" Type="http://schemas.openxmlformats.org/officeDocument/2006/relationships/hyperlink" Target="http://testobsessed.com/wp-content/uploads/2011/04/btwq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theautomatedtester.co.uk/blog/2008.htm" TargetMode="External"/><Relationship Id="rId5" Type="http://schemas.openxmlformats.org/officeDocument/2006/relationships/hyperlink" Target="http://www.augmentum.com/what-we-do/our-services/software-qa-test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Module 4</a:t>
            </a:r>
            <a:br>
              <a:rPr lang="en-GB" dirty="0" smtClean="0"/>
            </a:br>
            <a:r>
              <a:rPr lang="en-GB" dirty="0" smtClean="0"/>
              <a:t>Code Quality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8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What about LEAN?	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To “healthy” extremes</a:t>
            </a:r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5714092"/>
            <a:ext cx="4116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http://</a:t>
            </a:r>
            <a:r>
              <a:rPr lang="en-GB" sz="1200" dirty="0" smtClean="0">
                <a:hlinkClick r:id="rId3"/>
              </a:rPr>
              <a:t>www.slideshare.net/joelittlejohn/bursting-the-pipeline-evolving-continuous-delivery-at-mixradio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7384"/>
            <a:ext cx="2723645" cy="1582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945363" y="5772239"/>
            <a:ext cx="2854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5"/>
              </a:rPr>
              <a:t>http://benjiweber.co.uk/talks/pipeline</a:t>
            </a:r>
            <a:r>
              <a:rPr lang="en-GB" sz="1200" dirty="0" smtClean="0">
                <a:hlinkClick r:id="rId5"/>
              </a:rPr>
              <a:t>/#/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94" y="4027461"/>
            <a:ext cx="2772000" cy="16367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7427" y="3360262"/>
            <a:ext cx="3828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7"/>
              </a:rPr>
              <a:t>http://</a:t>
            </a:r>
            <a:r>
              <a:rPr lang="en-GB" sz="1200" dirty="0" smtClean="0">
                <a:hlinkClick r:id="rId7"/>
              </a:rPr>
              <a:t>codedetective.blogspot.co.uk/2014/09/do-you-really-need-test-frameworks.html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6617"/>
            <a:ext cx="2723645" cy="1585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8288" y="3360262"/>
            <a:ext cx="3150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http://blog.thecodewhisperer.com/2010/10/16/integrated-tests-are-a-scam</a:t>
            </a:r>
            <a:r>
              <a:rPr lang="en-GB" sz="1200" dirty="0" smtClean="0">
                <a:hlinkClick r:id="rId9"/>
              </a:rPr>
              <a:t>/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94" y="1686580"/>
            <a:ext cx="2772000" cy="1522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1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What does this mean for people?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64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Types of Quality Gate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53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Flow control using Code 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Quality gates are a set of conditions that determine whether your project build passes or </a:t>
            </a:r>
            <a:r>
              <a:rPr lang="en-GB" dirty="0" smtClean="0"/>
              <a:t>fails.</a:t>
            </a:r>
          </a:p>
          <a:p>
            <a:r>
              <a:rPr lang="en-GB" dirty="0" smtClean="0"/>
              <a:t>These </a:t>
            </a:r>
            <a:r>
              <a:rPr lang="en-GB" dirty="0"/>
              <a:t>are used as checkpoints to assess whether the projects code quality is good enough to continue in the build and deploy process or the code quality needs to be </a:t>
            </a:r>
            <a:r>
              <a:rPr lang="en-GB" dirty="0" smtClean="0"/>
              <a:t>improved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Types of Quality gates:</a:t>
            </a:r>
          </a:p>
          <a:p>
            <a:r>
              <a:rPr lang="en-GB" dirty="0" smtClean="0"/>
              <a:t>Static</a:t>
            </a:r>
          </a:p>
          <a:p>
            <a:r>
              <a:rPr lang="en-GB" dirty="0" smtClean="0"/>
              <a:t>Unit test</a:t>
            </a:r>
          </a:p>
          <a:p>
            <a:r>
              <a:rPr lang="en-GB" dirty="0" smtClean="0"/>
              <a:t>Functional</a:t>
            </a:r>
          </a:p>
          <a:p>
            <a:r>
              <a:rPr lang="en-GB" dirty="0" smtClean="0"/>
              <a:t>Non-functional</a:t>
            </a:r>
          </a:p>
          <a:p>
            <a:r>
              <a:rPr lang="en-GB" dirty="0" smtClean="0"/>
              <a:t>Canary testing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Gates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297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7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Features through out the 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6800" y="1554969"/>
            <a:ext cx="8151900" cy="4826359"/>
          </a:xfrm>
        </p:spPr>
        <p:txBody>
          <a:bodyPr/>
          <a:lstStyle/>
          <a:p>
            <a:r>
              <a:rPr lang="en-GB" dirty="0" smtClean="0"/>
              <a:t>Immediately after code committed to SCM</a:t>
            </a:r>
          </a:p>
          <a:p>
            <a:r>
              <a:rPr lang="en-GB" dirty="0" smtClean="0"/>
              <a:t>If the quality is insufficient, we want to fail as fast as possible (in a helpful meaningful way)</a:t>
            </a:r>
          </a:p>
          <a:p>
            <a:r>
              <a:rPr lang="en-GB" dirty="0" smtClean="0"/>
              <a:t>Static: Before the deployment</a:t>
            </a:r>
          </a:p>
          <a:p>
            <a:r>
              <a:rPr lang="en-GB" dirty="0" smtClean="0"/>
              <a:t>Dynamic: After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Gates in the CI Pipeline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037684" y="4084885"/>
            <a:ext cx="7926804" cy="2467787"/>
            <a:chOff x="1398561" y="148993"/>
            <a:chExt cx="10427599" cy="2467787"/>
          </a:xfrm>
        </p:grpSpPr>
        <p:grpSp>
          <p:nvGrpSpPr>
            <p:cNvPr id="7" name="Group 6"/>
            <p:cNvGrpSpPr/>
            <p:nvPr/>
          </p:nvGrpSpPr>
          <p:grpSpPr>
            <a:xfrm>
              <a:off x="1399632" y="148993"/>
              <a:ext cx="1035729" cy="509988"/>
              <a:chOff x="4299869" y="1700808"/>
              <a:chExt cx="1280242" cy="580256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Compile &amp; Package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399632" y="799425"/>
              <a:ext cx="1036800" cy="511200"/>
              <a:chOff x="4299869" y="1700808"/>
              <a:chExt cx="1280242" cy="580256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C0000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Sonar Code Analysis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398561" y="1451069"/>
              <a:ext cx="1036800" cy="511200"/>
              <a:chOff x="4299869" y="1700808"/>
              <a:chExt cx="1280242" cy="580256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Run Unit Tests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2576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4" name="Rounded Rectangle 7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Create ST env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3753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9" name="Rounded Rectangle 6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9300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4" name="Rounded Rectangle 6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Load Test Data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61068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Run Test Harness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72836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Create clustered env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304288" y="1451093"/>
              <a:ext cx="1036800" cy="511200"/>
              <a:chOff x="4299869" y="1700808"/>
              <a:chExt cx="1280242" cy="58025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8460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9637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Run Perf Test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9637232" y="1454288"/>
              <a:ext cx="1036800" cy="511200"/>
              <a:chOff x="4299869" y="1700808"/>
              <a:chExt cx="1280242" cy="580256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Run Security Test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9637232" y="2105580"/>
              <a:ext cx="1036800" cy="511200"/>
              <a:chOff x="4299869" y="1700808"/>
              <a:chExt cx="1280242" cy="580256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Run Ops Test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7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10789360" y="1457508"/>
              <a:ext cx="1036800" cy="511200"/>
              <a:chOff x="4299869" y="1700808"/>
              <a:chExt cx="1280242" cy="58025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dirty="0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7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7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2" name="Picture 2" descr="cons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trigg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72" y="4713036"/>
            <a:ext cx="125324" cy="57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ounded Rectangular Callout 92"/>
          <p:cNvSpPr/>
          <p:nvPr/>
        </p:nvSpPr>
        <p:spPr bwMode="auto">
          <a:xfrm>
            <a:off x="542796" y="6043162"/>
            <a:ext cx="888962" cy="352605"/>
          </a:xfrm>
          <a:prstGeom prst="wedgeRoundRectCallout">
            <a:avLst>
              <a:gd name="adj1" fmla="val -2995"/>
              <a:gd name="adj2" fmla="val -17206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Parallel execution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1876836" y="3654124"/>
            <a:ext cx="1156815" cy="543582"/>
          </a:xfrm>
          <a:prstGeom prst="wedgeRoundRectCallout">
            <a:avLst>
              <a:gd name="adj1" fmla="val -54227"/>
              <a:gd name="adj2" fmla="val 14684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All stages e.g. code analysis</a:t>
            </a:r>
            <a:r>
              <a:rPr kumimoji="0" lang="en-GB" sz="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used as enforceable</a:t>
            </a:r>
            <a:r>
              <a:rPr lang="en-GB" sz="800" b="1" dirty="0" smtClean="0">
                <a:solidFill>
                  <a:schemeClr val="tx1"/>
                </a:solidFill>
                <a:latin typeface="Arial" charset="0"/>
              </a:rPr>
              <a:t> gates</a:t>
            </a:r>
            <a:endParaRPr kumimoji="0" lang="en-GB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ounded Rectangular Callout 96"/>
          <p:cNvSpPr/>
          <p:nvPr/>
        </p:nvSpPr>
        <p:spPr bwMode="auto">
          <a:xfrm>
            <a:off x="552065" y="3391421"/>
            <a:ext cx="1156815" cy="543582"/>
          </a:xfrm>
          <a:prstGeom prst="wedgeRoundRectCallout">
            <a:avLst>
              <a:gd name="adj1" fmla="val -6056"/>
              <a:gd name="adj2" fmla="val 723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Immediate</a:t>
            </a:r>
            <a:r>
              <a:rPr kumimoji="0" lang="en-GB" sz="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start after check-in.</a:t>
            </a: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800" b="1" baseline="0" dirty="0" smtClean="0">
                <a:solidFill>
                  <a:schemeClr val="tx1"/>
                </a:solidFill>
                <a:latin typeface="Arial" charset="0"/>
              </a:rPr>
              <a:t>One</a:t>
            </a:r>
            <a:r>
              <a:rPr lang="en-GB" sz="800" b="1" dirty="0" smtClean="0">
                <a:solidFill>
                  <a:schemeClr val="tx1"/>
                </a:solidFill>
                <a:latin typeface="Arial" charset="0"/>
              </a:rPr>
              <a:t> new change per new pipeline</a:t>
            </a:r>
            <a:endParaRPr kumimoji="0" lang="en-GB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44954" y="4778871"/>
            <a:ext cx="771602" cy="388231"/>
            <a:chOff x="4479190" y="5553343"/>
            <a:chExt cx="1656184" cy="749967"/>
          </a:xfrm>
        </p:grpSpPr>
        <p:sp>
          <p:nvSpPr>
            <p:cNvPr id="101" name="Rounded Rectangle 100"/>
            <p:cNvSpPr/>
            <p:nvPr/>
          </p:nvSpPr>
          <p:spPr>
            <a:xfrm>
              <a:off x="4479190" y="5553343"/>
              <a:ext cx="1656184" cy="749967"/>
            </a:xfrm>
            <a:prstGeom prst="roundRect">
              <a:avLst>
                <a:gd name="adj" fmla="val 5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sz="600" dirty="0" smtClean="0">
                  <a:solidFill>
                    <a:schemeClr val="tx1"/>
                  </a:solidFill>
                </a:rPr>
                <a:t>Committer: jdoe</a:t>
              </a:r>
              <a:br>
                <a:rPr lang="en-GB" sz="600" dirty="0" smtClean="0">
                  <a:solidFill>
                    <a:schemeClr val="tx1"/>
                  </a:solidFill>
                </a:rPr>
              </a:br>
              <a:r>
                <a:rPr lang="en-GB" sz="600" dirty="0" smtClean="0">
                  <a:solidFill>
                    <a:schemeClr val="tx1"/>
                  </a:solidFill>
                </a:rPr>
                <a:t>Story:25</a:t>
              </a: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4533283" y="5592195"/>
              <a:ext cx="1548000" cy="254113"/>
            </a:xfrm>
            <a:prstGeom prst="roundRect">
              <a:avLst>
                <a:gd name="adj" fmla="val 5869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en-GB" sz="700" dirty="0" smtClean="0">
                  <a:solidFill>
                    <a:schemeClr val="tx1"/>
                  </a:solidFill>
                </a:rPr>
                <a:t>Commit ID: 113</a:t>
              </a:r>
              <a:endParaRPr lang="en-GB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4453932" y="4594873"/>
            <a:ext cx="1126180" cy="82501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9" name="Rounded Rectangle 98"/>
          <p:cNvSpPr/>
          <p:nvPr/>
        </p:nvSpPr>
        <p:spPr>
          <a:xfrm>
            <a:off x="7118228" y="4533115"/>
            <a:ext cx="1126180" cy="2208253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ounded Rectangle 102"/>
          <p:cNvSpPr/>
          <p:nvPr/>
        </p:nvSpPr>
        <p:spPr>
          <a:xfrm>
            <a:off x="853532" y="4594873"/>
            <a:ext cx="1126180" cy="14730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extBox 103"/>
          <p:cNvSpPr txBox="1"/>
          <p:nvPr/>
        </p:nvSpPr>
        <p:spPr>
          <a:xfrm>
            <a:off x="2298085" y="3059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Static</a:t>
            </a:r>
            <a:endParaRPr lang="en-GB" dirty="0"/>
          </a:p>
        </p:txBody>
      </p:sp>
      <p:sp>
        <p:nvSpPr>
          <p:cNvPr id="105" name="TextBox 104"/>
          <p:cNvSpPr txBox="1"/>
          <p:nvPr/>
        </p:nvSpPr>
        <p:spPr>
          <a:xfrm>
            <a:off x="3563888" y="306896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Dynamic</a:t>
            </a:r>
            <a:endParaRPr lang="en-GB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3221721" y="3047885"/>
            <a:ext cx="0" cy="3837499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5400000">
            <a:off x="2752636" y="383259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Deployment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endCxn id="518149" idx="2"/>
          </p:cNvCxnSpPr>
          <p:nvPr/>
        </p:nvCxnSpPr>
        <p:spPr>
          <a:xfrm>
            <a:off x="612776" y="2132856"/>
            <a:ext cx="3994529" cy="43038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07304" y="2132856"/>
            <a:ext cx="4059249" cy="43038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In terms of the V Model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All stages on the right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4325176" y="6165850"/>
            <a:ext cx="564257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dirty="0" smtClean="0">
                <a:solidFill>
                  <a:srgbClr val="000000"/>
                </a:solidFill>
              </a:rPr>
              <a:t>Develop</a:t>
            </a:r>
            <a:r>
              <a:rPr lang="en-GB" altLang="en-US" sz="1100" b="0" i="0" dirty="0">
                <a:solidFill>
                  <a:srgbClr val="000000"/>
                </a:solidFill>
              </a:rPr>
              <a:t/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Unit 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grpSp>
        <p:nvGrpSpPr>
          <p:cNvPr id="518150" name="Group 6"/>
          <p:cNvGrpSpPr>
            <a:grpSpLocks/>
          </p:cNvGrpSpPr>
          <p:nvPr/>
        </p:nvGrpSpPr>
        <p:grpSpPr bwMode="auto">
          <a:xfrm>
            <a:off x="5360988" y="5157788"/>
            <a:ext cx="828675" cy="539750"/>
            <a:chOff x="3377" y="3152"/>
            <a:chExt cx="522" cy="340"/>
          </a:xfrm>
        </p:grpSpPr>
        <p:sp>
          <p:nvSpPr>
            <p:cNvPr id="518151" name="Rectangle 7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2" name="Rectangle 8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3" name="Rectangle 9"/>
            <p:cNvSpPr>
              <a:spLocks noChangeArrowheads="1"/>
            </p:cNvSpPr>
            <p:nvPr/>
          </p:nvSpPr>
          <p:spPr bwMode="auto">
            <a:xfrm>
              <a:off x="3575" y="3280"/>
              <a:ext cx="184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CUT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  <p:sp>
          <p:nvSpPr>
            <p:cNvPr id="518154" name="Rectangle 10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5" name="Rectangle 11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6" name="Rectangle 12"/>
            <p:cNvSpPr>
              <a:spLocks noChangeArrowheads="1"/>
            </p:cNvSpPr>
            <p:nvPr/>
          </p:nvSpPr>
          <p:spPr bwMode="auto">
            <a:xfrm>
              <a:off x="3436" y="3280"/>
              <a:ext cx="360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Link 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57" name="Group 13"/>
          <p:cNvGrpSpPr>
            <a:grpSpLocks/>
          </p:cNvGrpSpPr>
          <p:nvPr/>
        </p:nvGrpSpPr>
        <p:grpSpPr bwMode="auto">
          <a:xfrm>
            <a:off x="6248400" y="4078288"/>
            <a:ext cx="831850" cy="539750"/>
            <a:chOff x="3936" y="2569"/>
            <a:chExt cx="524" cy="340"/>
          </a:xfrm>
        </p:grpSpPr>
        <p:sp>
          <p:nvSpPr>
            <p:cNvPr id="518158" name="Rectangle 14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9" name="Rectangle 15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0" name="Rectangle 16"/>
            <p:cNvSpPr>
              <a:spLocks noChangeArrowheads="1"/>
            </p:cNvSpPr>
            <p:nvPr/>
          </p:nvSpPr>
          <p:spPr bwMode="auto">
            <a:xfrm>
              <a:off x="4017" y="2655"/>
              <a:ext cx="3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Assembly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61" name="Group 17"/>
          <p:cNvGrpSpPr>
            <a:grpSpLocks/>
          </p:cNvGrpSpPr>
          <p:nvPr/>
        </p:nvGrpSpPr>
        <p:grpSpPr bwMode="auto">
          <a:xfrm>
            <a:off x="7021513" y="3178572"/>
            <a:ext cx="831850" cy="539750"/>
            <a:chOff x="4423" y="2002"/>
            <a:chExt cx="524" cy="340"/>
          </a:xfrm>
        </p:grpSpPr>
        <p:sp>
          <p:nvSpPr>
            <p:cNvPr id="518162" name="Rectangle 18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3" name="Rectangle 19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4" name="Rectangle 20"/>
            <p:cNvSpPr>
              <a:spLocks noChangeArrowheads="1"/>
            </p:cNvSpPr>
            <p:nvPr/>
          </p:nvSpPr>
          <p:spPr bwMode="auto">
            <a:xfrm>
              <a:off x="4513" y="2040"/>
              <a:ext cx="36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Business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Process </a:t>
              </a:r>
            </a:p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165" name="Freeform 21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6" name="Freeform 22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FFCC99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7" name="Freeform 23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8" name="Freeform 24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FF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9" name="Freeform 25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0" name="Freeform 26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1" name="Freeform 27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2" name="Freeform 28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3" name="Freeform 29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4" name="Freeform 30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5" name="Freeform 31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6" name="Freeform 32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CC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7" name="Rectangle 33"/>
          <p:cNvSpPr>
            <a:spLocks noChangeArrowheads="1"/>
          </p:cNvSpPr>
          <p:nvPr/>
        </p:nvSpPr>
        <p:spPr bwMode="auto">
          <a:xfrm>
            <a:off x="2185988" y="3716338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8" name="Rectangle 34"/>
          <p:cNvSpPr>
            <a:spLocks noChangeArrowheads="1"/>
          </p:cNvSpPr>
          <p:nvPr/>
        </p:nvSpPr>
        <p:spPr bwMode="auto">
          <a:xfrm>
            <a:off x="3121025" y="4724400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9" name="Rectangle 35"/>
          <p:cNvSpPr>
            <a:spLocks noChangeArrowheads="1"/>
          </p:cNvSpPr>
          <p:nvPr/>
        </p:nvSpPr>
        <p:spPr bwMode="auto">
          <a:xfrm>
            <a:off x="3890963" y="5684838"/>
            <a:ext cx="4968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0" name="Rectangle 36"/>
          <p:cNvSpPr>
            <a:spLocks noChangeArrowheads="1"/>
          </p:cNvSpPr>
          <p:nvPr/>
        </p:nvSpPr>
        <p:spPr bwMode="auto">
          <a:xfrm>
            <a:off x="4752975" y="5805488"/>
            <a:ext cx="90170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Code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1" name="Rectangle 37"/>
          <p:cNvSpPr>
            <a:spLocks noChangeArrowheads="1"/>
          </p:cNvSpPr>
          <p:nvPr/>
        </p:nvSpPr>
        <p:spPr bwMode="auto">
          <a:xfrm>
            <a:off x="5670550" y="4718050"/>
            <a:ext cx="836613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2" name="Rectangle 38"/>
          <p:cNvSpPr>
            <a:spLocks noChangeArrowheads="1"/>
          </p:cNvSpPr>
          <p:nvPr/>
        </p:nvSpPr>
        <p:spPr bwMode="auto">
          <a:xfrm>
            <a:off x="6319838" y="3760788"/>
            <a:ext cx="836612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3" name="Freeform 39"/>
          <p:cNvSpPr>
            <a:spLocks/>
          </p:cNvSpPr>
          <p:nvPr/>
        </p:nvSpPr>
        <p:spPr bwMode="auto">
          <a:xfrm>
            <a:off x="1695450" y="3717925"/>
            <a:ext cx="26988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4" name="Freeform 40"/>
          <p:cNvSpPr>
            <a:spLocks/>
          </p:cNvSpPr>
          <p:nvPr/>
        </p:nvSpPr>
        <p:spPr bwMode="auto">
          <a:xfrm>
            <a:off x="1697038" y="3808413"/>
            <a:ext cx="96837" cy="90487"/>
          </a:xfrm>
          <a:custGeom>
            <a:avLst/>
            <a:gdLst>
              <a:gd name="T0" fmla="*/ 26 w 66"/>
              <a:gd name="T1" fmla="*/ 0 h 57"/>
              <a:gd name="T2" fmla="*/ 66 w 66"/>
              <a:gd name="T3" fmla="*/ 57 h 57"/>
              <a:gd name="T4" fmla="*/ 0 w 66"/>
              <a:gd name="T5" fmla="*/ 36 h 57"/>
              <a:gd name="T6" fmla="*/ 26 w 66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7">
                <a:moveTo>
                  <a:pt x="26" y="0"/>
                </a:moveTo>
                <a:lnTo>
                  <a:pt x="66" y="57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5" name="Freeform 41"/>
          <p:cNvSpPr>
            <a:spLocks/>
          </p:cNvSpPr>
          <p:nvPr/>
        </p:nvSpPr>
        <p:spPr bwMode="auto">
          <a:xfrm>
            <a:off x="1952625" y="4000500"/>
            <a:ext cx="174625" cy="295275"/>
          </a:xfrm>
          <a:custGeom>
            <a:avLst/>
            <a:gdLst>
              <a:gd name="T0" fmla="*/ 0 w 119"/>
              <a:gd name="T1" fmla="*/ 0 h 186"/>
              <a:gd name="T2" fmla="*/ 119 w 119"/>
              <a:gd name="T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9" h="186">
                <a:moveTo>
                  <a:pt x="0" y="0"/>
                </a:moveTo>
                <a:cubicBezTo>
                  <a:pt x="39" y="77"/>
                  <a:pt x="84" y="146"/>
                  <a:pt x="119" y="18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6" name="Rectangle 42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7" name="Rectangle 43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8" name="Rectangle 44"/>
          <p:cNvSpPr>
            <a:spLocks noChangeArrowheads="1"/>
          </p:cNvSpPr>
          <p:nvPr/>
        </p:nvSpPr>
        <p:spPr bwMode="auto">
          <a:xfrm>
            <a:off x="2387849" y="4221163"/>
            <a:ext cx="440826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Func.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89" name="Freeform 45"/>
          <p:cNvSpPr>
            <a:spLocks/>
          </p:cNvSpPr>
          <p:nvPr/>
        </p:nvSpPr>
        <p:spPr bwMode="auto">
          <a:xfrm>
            <a:off x="2103438" y="4260850"/>
            <a:ext cx="98425" cy="87313"/>
          </a:xfrm>
          <a:custGeom>
            <a:avLst/>
            <a:gdLst>
              <a:gd name="T0" fmla="*/ 24 w 67"/>
              <a:gd name="T1" fmla="*/ 0 h 55"/>
              <a:gd name="T2" fmla="*/ 67 w 67"/>
              <a:gd name="T3" fmla="*/ 55 h 55"/>
              <a:gd name="T4" fmla="*/ 0 w 67"/>
              <a:gd name="T5" fmla="*/ 37 h 55"/>
              <a:gd name="T6" fmla="*/ 24 w 67"/>
              <a:gd name="T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55">
                <a:moveTo>
                  <a:pt x="24" y="0"/>
                </a:moveTo>
                <a:lnTo>
                  <a:pt x="67" y="55"/>
                </a:lnTo>
                <a:lnTo>
                  <a:pt x="0" y="37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0" name="Rectangle 46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1" name="Rectangle 47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2" name="Rectangle 48"/>
          <p:cNvSpPr>
            <a:spLocks noChangeArrowheads="1"/>
          </p:cNvSpPr>
          <p:nvPr/>
        </p:nvSpPr>
        <p:spPr bwMode="auto">
          <a:xfrm>
            <a:off x="3059113" y="5297488"/>
            <a:ext cx="792162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Tech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93" name="Freeform 49"/>
          <p:cNvSpPr>
            <a:spLocks/>
          </p:cNvSpPr>
          <p:nvPr/>
        </p:nvSpPr>
        <p:spPr bwMode="auto">
          <a:xfrm>
            <a:off x="2859088" y="5003800"/>
            <a:ext cx="95250" cy="379413"/>
          </a:xfrm>
          <a:custGeom>
            <a:avLst/>
            <a:gdLst>
              <a:gd name="T0" fmla="*/ 0 w 66"/>
              <a:gd name="T1" fmla="*/ 0 h 239"/>
              <a:gd name="T2" fmla="*/ 66 w 66"/>
              <a:gd name="T3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6" h="239">
                <a:moveTo>
                  <a:pt x="0" y="0"/>
                </a:moveTo>
                <a:cubicBezTo>
                  <a:pt x="0" y="101"/>
                  <a:pt x="26" y="193"/>
                  <a:pt x="66" y="239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4" name="Freeform 50"/>
          <p:cNvSpPr>
            <a:spLocks/>
          </p:cNvSpPr>
          <p:nvPr/>
        </p:nvSpPr>
        <p:spPr bwMode="auto">
          <a:xfrm>
            <a:off x="2932113" y="5348288"/>
            <a:ext cx="100012" cy="79375"/>
          </a:xfrm>
          <a:custGeom>
            <a:avLst/>
            <a:gdLst>
              <a:gd name="T0" fmla="*/ 21 w 69"/>
              <a:gd name="T1" fmla="*/ 0 h 50"/>
              <a:gd name="T2" fmla="*/ 69 w 69"/>
              <a:gd name="T3" fmla="*/ 50 h 50"/>
              <a:gd name="T4" fmla="*/ 0 w 69"/>
              <a:gd name="T5" fmla="*/ 39 h 50"/>
              <a:gd name="T6" fmla="*/ 21 w 69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50">
                <a:moveTo>
                  <a:pt x="21" y="0"/>
                </a:moveTo>
                <a:lnTo>
                  <a:pt x="69" y="50"/>
                </a:lnTo>
                <a:lnTo>
                  <a:pt x="0" y="39"/>
                </a:lnTo>
                <a:lnTo>
                  <a:pt x="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5" name="Freeform 51"/>
          <p:cNvSpPr>
            <a:spLocks/>
          </p:cNvSpPr>
          <p:nvPr/>
        </p:nvSpPr>
        <p:spPr bwMode="auto">
          <a:xfrm>
            <a:off x="3448050" y="5697538"/>
            <a:ext cx="179388" cy="341312"/>
          </a:xfrm>
          <a:custGeom>
            <a:avLst/>
            <a:gdLst>
              <a:gd name="T0" fmla="*/ 0 w 123"/>
              <a:gd name="T1" fmla="*/ 0 h 215"/>
              <a:gd name="T2" fmla="*/ 123 w 123"/>
              <a:gd name="T3" fmla="*/ 215 h 2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3" h="215">
                <a:moveTo>
                  <a:pt x="0" y="0"/>
                </a:moveTo>
                <a:cubicBezTo>
                  <a:pt x="0" y="97"/>
                  <a:pt x="50" y="183"/>
                  <a:pt x="123" y="215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6" name="Freeform 52"/>
          <p:cNvSpPr>
            <a:spLocks/>
          </p:cNvSpPr>
          <p:nvPr/>
        </p:nvSpPr>
        <p:spPr bwMode="auto">
          <a:xfrm>
            <a:off x="3613150" y="6002338"/>
            <a:ext cx="101600" cy="68262"/>
          </a:xfrm>
          <a:custGeom>
            <a:avLst/>
            <a:gdLst>
              <a:gd name="T0" fmla="*/ 9 w 69"/>
              <a:gd name="T1" fmla="*/ 0 h 43"/>
              <a:gd name="T2" fmla="*/ 69 w 69"/>
              <a:gd name="T3" fmla="*/ 35 h 43"/>
              <a:gd name="T4" fmla="*/ 0 w 69"/>
              <a:gd name="T5" fmla="*/ 43 h 43"/>
              <a:gd name="T6" fmla="*/ 9 w 69"/>
              <a:gd name="T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43">
                <a:moveTo>
                  <a:pt x="9" y="0"/>
                </a:moveTo>
                <a:lnTo>
                  <a:pt x="69" y="35"/>
                </a:lnTo>
                <a:lnTo>
                  <a:pt x="0" y="43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7" name="Freeform 53"/>
          <p:cNvSpPr>
            <a:spLocks/>
          </p:cNvSpPr>
          <p:nvPr/>
        </p:nvSpPr>
        <p:spPr bwMode="auto">
          <a:xfrm>
            <a:off x="3873500" y="6161088"/>
            <a:ext cx="233363" cy="160337"/>
          </a:xfrm>
          <a:custGeom>
            <a:avLst/>
            <a:gdLst>
              <a:gd name="T0" fmla="*/ 0 w 160"/>
              <a:gd name="T1" fmla="*/ 0 h 101"/>
              <a:gd name="T2" fmla="*/ 160 w 160"/>
              <a:gd name="T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0" h="101">
                <a:moveTo>
                  <a:pt x="0" y="0"/>
                </a:moveTo>
                <a:cubicBezTo>
                  <a:pt x="0" y="47"/>
                  <a:pt x="65" y="88"/>
                  <a:pt x="160" y="101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8" name="Freeform 54"/>
          <p:cNvSpPr>
            <a:spLocks/>
          </p:cNvSpPr>
          <p:nvPr/>
        </p:nvSpPr>
        <p:spPr bwMode="auto">
          <a:xfrm>
            <a:off x="4097338" y="6286500"/>
            <a:ext cx="100012" cy="69850"/>
          </a:xfrm>
          <a:custGeom>
            <a:avLst/>
            <a:gdLst>
              <a:gd name="T0" fmla="*/ 3 w 68"/>
              <a:gd name="T1" fmla="*/ 0 h 44"/>
              <a:gd name="T2" fmla="*/ 68 w 68"/>
              <a:gd name="T3" fmla="*/ 26 h 44"/>
              <a:gd name="T4" fmla="*/ 0 w 68"/>
              <a:gd name="T5" fmla="*/ 44 h 44"/>
              <a:gd name="T6" fmla="*/ 3 w 68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44">
                <a:moveTo>
                  <a:pt x="3" y="0"/>
                </a:moveTo>
                <a:lnTo>
                  <a:pt x="68" y="26"/>
                </a:lnTo>
                <a:lnTo>
                  <a:pt x="0" y="44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9" name="Freeform 55"/>
          <p:cNvSpPr>
            <a:spLocks/>
          </p:cNvSpPr>
          <p:nvPr/>
        </p:nvSpPr>
        <p:spPr bwMode="auto">
          <a:xfrm>
            <a:off x="5027613" y="6245225"/>
            <a:ext cx="280987" cy="82550"/>
          </a:xfrm>
          <a:custGeom>
            <a:avLst/>
            <a:gdLst>
              <a:gd name="T0" fmla="*/ 0 w 191"/>
              <a:gd name="T1" fmla="*/ 52 h 52"/>
              <a:gd name="T2" fmla="*/ 191 w 191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1" h="52">
                <a:moveTo>
                  <a:pt x="0" y="52"/>
                </a:moveTo>
                <a:cubicBezTo>
                  <a:pt x="78" y="52"/>
                  <a:pt x="152" y="32"/>
                  <a:pt x="19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0" name="Freeform 56"/>
          <p:cNvSpPr>
            <a:spLocks/>
          </p:cNvSpPr>
          <p:nvPr/>
        </p:nvSpPr>
        <p:spPr bwMode="auto">
          <a:xfrm>
            <a:off x="5275263" y="6161088"/>
            <a:ext cx="76200" cy="107950"/>
          </a:xfrm>
          <a:custGeom>
            <a:avLst/>
            <a:gdLst>
              <a:gd name="T0" fmla="*/ 0 w 52"/>
              <a:gd name="T1" fmla="*/ 47 h 68"/>
              <a:gd name="T2" fmla="*/ 52 w 52"/>
              <a:gd name="T3" fmla="*/ 0 h 68"/>
              <a:gd name="T4" fmla="*/ 38 w 52"/>
              <a:gd name="T5" fmla="*/ 68 h 68"/>
              <a:gd name="T6" fmla="*/ 0 w 52"/>
              <a:gd name="T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" h="68">
                <a:moveTo>
                  <a:pt x="0" y="47"/>
                </a:moveTo>
                <a:lnTo>
                  <a:pt x="52" y="0"/>
                </a:lnTo>
                <a:lnTo>
                  <a:pt x="38" y="6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1" name="Freeform 57"/>
          <p:cNvSpPr>
            <a:spLocks/>
          </p:cNvSpPr>
          <p:nvPr/>
        </p:nvSpPr>
        <p:spPr bwMode="auto">
          <a:xfrm>
            <a:off x="5510213" y="5794375"/>
            <a:ext cx="255587" cy="263525"/>
          </a:xfrm>
          <a:custGeom>
            <a:avLst/>
            <a:gdLst>
              <a:gd name="T0" fmla="*/ 0 w 174"/>
              <a:gd name="T1" fmla="*/ 166 h 166"/>
              <a:gd name="T2" fmla="*/ 174 w 174"/>
              <a:gd name="T3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4" h="166">
                <a:moveTo>
                  <a:pt x="0" y="166"/>
                </a:moveTo>
                <a:cubicBezTo>
                  <a:pt x="81" y="166"/>
                  <a:pt x="153" y="98"/>
                  <a:pt x="174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2" name="Freeform 58"/>
          <p:cNvSpPr>
            <a:spLocks/>
          </p:cNvSpPr>
          <p:nvPr/>
        </p:nvSpPr>
        <p:spPr bwMode="auto">
          <a:xfrm>
            <a:off x="5732463" y="5697538"/>
            <a:ext cx="65087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3" name="Freeform 59"/>
          <p:cNvSpPr>
            <a:spLocks/>
          </p:cNvSpPr>
          <p:nvPr/>
        </p:nvSpPr>
        <p:spPr bwMode="auto">
          <a:xfrm>
            <a:off x="6189663" y="5168900"/>
            <a:ext cx="144462" cy="271463"/>
          </a:xfrm>
          <a:custGeom>
            <a:avLst/>
            <a:gdLst>
              <a:gd name="T0" fmla="*/ 0 w 98"/>
              <a:gd name="T1" fmla="*/ 163 h 171"/>
              <a:gd name="T2" fmla="*/ 98 w 98"/>
              <a:gd name="T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8" h="171">
                <a:moveTo>
                  <a:pt x="0" y="163"/>
                </a:moveTo>
                <a:cubicBezTo>
                  <a:pt x="28" y="171"/>
                  <a:pt x="68" y="104"/>
                  <a:pt x="9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4" name="Freeform 60"/>
          <p:cNvSpPr>
            <a:spLocks/>
          </p:cNvSpPr>
          <p:nvPr/>
        </p:nvSpPr>
        <p:spPr bwMode="auto">
          <a:xfrm>
            <a:off x="6302375" y="5075238"/>
            <a:ext cx="61913" cy="111125"/>
          </a:xfrm>
          <a:custGeom>
            <a:avLst/>
            <a:gdLst>
              <a:gd name="T0" fmla="*/ 0 w 43"/>
              <a:gd name="T1" fmla="*/ 59 h 70"/>
              <a:gd name="T2" fmla="*/ 38 w 43"/>
              <a:gd name="T3" fmla="*/ 0 h 70"/>
              <a:gd name="T4" fmla="*/ 43 w 43"/>
              <a:gd name="T5" fmla="*/ 70 h 70"/>
              <a:gd name="T6" fmla="*/ 0 w 43"/>
              <a:gd name="T7" fmla="*/ 5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70">
                <a:moveTo>
                  <a:pt x="0" y="59"/>
                </a:moveTo>
                <a:lnTo>
                  <a:pt x="38" y="0"/>
                </a:lnTo>
                <a:lnTo>
                  <a:pt x="43" y="70"/>
                </a:lnTo>
                <a:lnTo>
                  <a:pt x="0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5" name="Freeform 61"/>
          <p:cNvSpPr>
            <a:spLocks/>
          </p:cNvSpPr>
          <p:nvPr/>
        </p:nvSpPr>
        <p:spPr bwMode="auto">
          <a:xfrm>
            <a:off x="7080250" y="4168775"/>
            <a:ext cx="147638" cy="190500"/>
          </a:xfrm>
          <a:custGeom>
            <a:avLst/>
            <a:gdLst>
              <a:gd name="T0" fmla="*/ 0 w 101"/>
              <a:gd name="T1" fmla="*/ 113 h 120"/>
              <a:gd name="T2" fmla="*/ 101 w 101"/>
              <a:gd name="T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1" h="120">
                <a:moveTo>
                  <a:pt x="0" y="113"/>
                </a:moveTo>
                <a:cubicBezTo>
                  <a:pt x="44" y="120"/>
                  <a:pt x="85" y="75"/>
                  <a:pt x="10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6" name="Freeform 62"/>
          <p:cNvSpPr>
            <a:spLocks/>
          </p:cNvSpPr>
          <p:nvPr/>
        </p:nvSpPr>
        <p:spPr bwMode="auto">
          <a:xfrm>
            <a:off x="7194550" y="4071938"/>
            <a:ext cx="65088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7" name="Freeform 63"/>
          <p:cNvSpPr>
            <a:spLocks/>
          </p:cNvSpPr>
          <p:nvPr/>
        </p:nvSpPr>
        <p:spPr bwMode="auto">
          <a:xfrm>
            <a:off x="7394575" y="3813175"/>
            <a:ext cx="57150" cy="157163"/>
          </a:xfrm>
          <a:custGeom>
            <a:avLst/>
            <a:gdLst>
              <a:gd name="T0" fmla="*/ 0 w 39"/>
              <a:gd name="T1" fmla="*/ 99 h 99"/>
              <a:gd name="T2" fmla="*/ 38 w 39"/>
              <a:gd name="T3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" h="99">
                <a:moveTo>
                  <a:pt x="0" y="99"/>
                </a:moveTo>
                <a:cubicBezTo>
                  <a:pt x="25" y="87"/>
                  <a:pt x="39" y="49"/>
                  <a:pt x="3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8" name="Freeform 64"/>
          <p:cNvSpPr>
            <a:spLocks/>
          </p:cNvSpPr>
          <p:nvPr/>
        </p:nvSpPr>
        <p:spPr bwMode="auto">
          <a:xfrm>
            <a:off x="6513513" y="4714875"/>
            <a:ext cx="146050" cy="257175"/>
          </a:xfrm>
          <a:custGeom>
            <a:avLst/>
            <a:gdLst>
              <a:gd name="T0" fmla="*/ 0 w 99"/>
              <a:gd name="T1" fmla="*/ 162 h 162"/>
              <a:gd name="T2" fmla="*/ 99 w 99"/>
              <a:gd name="T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9" h="162">
                <a:moveTo>
                  <a:pt x="0" y="162"/>
                </a:moveTo>
                <a:cubicBezTo>
                  <a:pt x="47" y="154"/>
                  <a:pt x="87" y="88"/>
                  <a:pt x="99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9" name="Freeform 65"/>
          <p:cNvSpPr>
            <a:spLocks/>
          </p:cNvSpPr>
          <p:nvPr/>
        </p:nvSpPr>
        <p:spPr bwMode="auto">
          <a:xfrm>
            <a:off x="6627813" y="4618038"/>
            <a:ext cx="63500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0" name="Freeform 66"/>
          <p:cNvSpPr>
            <a:spLocks/>
          </p:cNvSpPr>
          <p:nvPr/>
        </p:nvSpPr>
        <p:spPr bwMode="auto">
          <a:xfrm>
            <a:off x="2608263" y="4618038"/>
            <a:ext cx="26987" cy="215900"/>
          </a:xfrm>
          <a:custGeom>
            <a:avLst/>
            <a:gdLst>
              <a:gd name="T0" fmla="*/ 7 w 19"/>
              <a:gd name="T1" fmla="*/ 0 h 136"/>
              <a:gd name="T2" fmla="*/ 19 w 19"/>
              <a:gd name="T3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" h="136">
                <a:moveTo>
                  <a:pt x="7" y="0"/>
                </a:moveTo>
                <a:cubicBezTo>
                  <a:pt x="0" y="52"/>
                  <a:pt x="5" y="102"/>
                  <a:pt x="19" y="13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1" name="Freeform 67"/>
          <p:cNvSpPr>
            <a:spLocks/>
          </p:cNvSpPr>
          <p:nvPr/>
        </p:nvSpPr>
        <p:spPr bwMode="auto">
          <a:xfrm>
            <a:off x="2608263" y="4802188"/>
            <a:ext cx="92075" cy="98425"/>
          </a:xfrm>
          <a:custGeom>
            <a:avLst/>
            <a:gdLst>
              <a:gd name="T0" fmla="*/ 30 w 63"/>
              <a:gd name="T1" fmla="*/ 0 h 62"/>
              <a:gd name="T2" fmla="*/ 63 w 63"/>
              <a:gd name="T3" fmla="*/ 62 h 62"/>
              <a:gd name="T4" fmla="*/ 0 w 63"/>
              <a:gd name="T5" fmla="*/ 33 h 62"/>
              <a:gd name="T6" fmla="*/ 30 w 63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2">
                <a:moveTo>
                  <a:pt x="30" y="0"/>
                </a:moveTo>
                <a:lnTo>
                  <a:pt x="63" y="62"/>
                </a:lnTo>
                <a:lnTo>
                  <a:pt x="0" y="33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grpSp>
        <p:nvGrpSpPr>
          <p:cNvPr id="518212" name="Group 68"/>
          <p:cNvGrpSpPr>
            <a:grpSpLocks/>
          </p:cNvGrpSpPr>
          <p:nvPr/>
        </p:nvGrpSpPr>
        <p:grpSpPr bwMode="auto">
          <a:xfrm>
            <a:off x="395288" y="2314575"/>
            <a:ext cx="831850" cy="539750"/>
            <a:chOff x="249" y="1437"/>
            <a:chExt cx="524" cy="340"/>
          </a:xfrm>
        </p:grpSpPr>
        <p:sp>
          <p:nvSpPr>
            <p:cNvPr id="518213" name="Rectangle 69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4" name="Rectangle 70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5" name="Rectangle 71"/>
            <p:cNvSpPr>
              <a:spLocks noChangeArrowheads="1"/>
            </p:cNvSpPr>
            <p:nvPr/>
          </p:nvSpPr>
          <p:spPr bwMode="auto">
            <a:xfrm>
              <a:off x="386" y="1565"/>
              <a:ext cx="252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Scope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216" name="Freeform 72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7" name="Freeform 73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FF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218" name="Rectangle 74"/>
          <p:cNvSpPr>
            <a:spLocks noChangeArrowheads="1"/>
          </p:cNvSpPr>
          <p:nvPr/>
        </p:nvSpPr>
        <p:spPr bwMode="auto">
          <a:xfrm>
            <a:off x="1287463" y="2493963"/>
            <a:ext cx="7429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Scope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chemeClr val="tx1"/>
                </a:solidFill>
              </a:rPr>
              <a:t>Agreement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endParaRPr lang="en-GB" altLang="en-US" sz="1200" b="0" i="0" dirty="0">
              <a:solidFill>
                <a:schemeClr val="tx1"/>
              </a:solidFill>
            </a:endParaRPr>
          </a:p>
        </p:txBody>
      </p:sp>
      <p:sp>
        <p:nvSpPr>
          <p:cNvPr id="518219" name="Freeform 75"/>
          <p:cNvSpPr>
            <a:spLocks/>
          </p:cNvSpPr>
          <p:nvPr/>
        </p:nvSpPr>
        <p:spPr bwMode="auto">
          <a:xfrm>
            <a:off x="811213" y="2859088"/>
            <a:ext cx="26987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0" name="Freeform 76"/>
          <p:cNvSpPr>
            <a:spLocks/>
          </p:cNvSpPr>
          <p:nvPr/>
        </p:nvSpPr>
        <p:spPr bwMode="auto">
          <a:xfrm>
            <a:off x="812800" y="2949575"/>
            <a:ext cx="96838" cy="88900"/>
          </a:xfrm>
          <a:custGeom>
            <a:avLst/>
            <a:gdLst>
              <a:gd name="T0" fmla="*/ 26 w 66"/>
              <a:gd name="T1" fmla="*/ 0 h 56"/>
              <a:gd name="T2" fmla="*/ 66 w 66"/>
              <a:gd name="T3" fmla="*/ 56 h 56"/>
              <a:gd name="T4" fmla="*/ 0 w 66"/>
              <a:gd name="T5" fmla="*/ 36 h 56"/>
              <a:gd name="T6" fmla="*/ 26 w 6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6">
                <a:moveTo>
                  <a:pt x="26" y="0"/>
                </a:moveTo>
                <a:lnTo>
                  <a:pt x="66" y="56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1" name="Freeform 77"/>
          <p:cNvSpPr>
            <a:spLocks/>
          </p:cNvSpPr>
          <p:nvPr/>
        </p:nvSpPr>
        <p:spPr bwMode="auto">
          <a:xfrm>
            <a:off x="1068388" y="3103563"/>
            <a:ext cx="141287" cy="285750"/>
          </a:xfrm>
          <a:custGeom>
            <a:avLst/>
            <a:gdLst>
              <a:gd name="T0" fmla="*/ 0 w 96"/>
              <a:gd name="T1" fmla="*/ 0 h 180"/>
              <a:gd name="T2" fmla="*/ 96 w 96"/>
              <a:gd name="T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80">
                <a:moveTo>
                  <a:pt x="0" y="0"/>
                </a:moveTo>
                <a:cubicBezTo>
                  <a:pt x="30" y="74"/>
                  <a:pt x="65" y="140"/>
                  <a:pt x="96" y="18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2" name="Rectangle 78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z="1400" dirty="0"/>
          </a:p>
        </p:txBody>
      </p:sp>
      <p:sp>
        <p:nvSpPr>
          <p:cNvPr id="518223" name="Rectangle 79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4" name="Rectangle 80"/>
          <p:cNvSpPr>
            <a:spLocks noChangeArrowheads="1"/>
          </p:cNvSpPr>
          <p:nvPr/>
        </p:nvSpPr>
        <p:spPr bwMode="auto">
          <a:xfrm>
            <a:off x="1547813" y="3375025"/>
            <a:ext cx="35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400" b="0" i="0" dirty="0">
                <a:solidFill>
                  <a:srgbClr val="000000"/>
                </a:solidFill>
              </a:rPr>
              <a:t>HLD</a:t>
            </a:r>
            <a:endParaRPr lang="en-GB" altLang="en-US" sz="1400" i="0" dirty="0">
              <a:solidFill>
                <a:schemeClr val="tx1"/>
              </a:solidFill>
            </a:endParaRPr>
          </a:p>
        </p:txBody>
      </p:sp>
      <p:sp>
        <p:nvSpPr>
          <p:cNvPr id="518225" name="Freeform 81"/>
          <p:cNvSpPr>
            <a:spLocks/>
          </p:cNvSpPr>
          <p:nvPr/>
        </p:nvSpPr>
        <p:spPr bwMode="auto">
          <a:xfrm>
            <a:off x="1182688" y="3355975"/>
            <a:ext cx="96837" cy="92075"/>
          </a:xfrm>
          <a:custGeom>
            <a:avLst/>
            <a:gdLst>
              <a:gd name="T0" fmla="*/ 27 w 66"/>
              <a:gd name="T1" fmla="*/ 0 h 58"/>
              <a:gd name="T2" fmla="*/ 66 w 66"/>
              <a:gd name="T3" fmla="*/ 58 h 58"/>
              <a:gd name="T4" fmla="*/ 0 w 66"/>
              <a:gd name="T5" fmla="*/ 36 h 58"/>
              <a:gd name="T6" fmla="*/ 27 w 66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8">
                <a:moveTo>
                  <a:pt x="27" y="0"/>
                </a:moveTo>
                <a:lnTo>
                  <a:pt x="66" y="58"/>
                </a:lnTo>
                <a:lnTo>
                  <a:pt x="0" y="36"/>
                </a:lnTo>
                <a:lnTo>
                  <a:pt x="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6" name="Rectangle 82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7" name="Rectangle 83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8" name="Rectangle 84"/>
          <p:cNvSpPr>
            <a:spLocks noChangeArrowheads="1"/>
          </p:cNvSpPr>
          <p:nvPr/>
        </p:nvSpPr>
        <p:spPr bwMode="auto">
          <a:xfrm>
            <a:off x="7929172" y="2374663"/>
            <a:ext cx="737381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User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Acceptance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229" name="Freeform 85"/>
          <p:cNvSpPr>
            <a:spLocks/>
          </p:cNvSpPr>
          <p:nvPr/>
        </p:nvSpPr>
        <p:spPr bwMode="auto">
          <a:xfrm>
            <a:off x="7864475" y="3008313"/>
            <a:ext cx="314325" cy="204787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0" name="Freeform 86"/>
          <p:cNvSpPr>
            <a:spLocks/>
          </p:cNvSpPr>
          <p:nvPr/>
        </p:nvSpPr>
        <p:spPr bwMode="auto">
          <a:xfrm>
            <a:off x="7858125" y="299720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1" name="Freeform 87"/>
          <p:cNvSpPr>
            <a:spLocks/>
          </p:cNvSpPr>
          <p:nvPr/>
        </p:nvSpPr>
        <p:spPr bwMode="auto">
          <a:xfrm>
            <a:off x="7853363" y="3276600"/>
            <a:ext cx="153987" cy="185738"/>
          </a:xfrm>
          <a:custGeom>
            <a:avLst/>
            <a:gdLst>
              <a:gd name="T0" fmla="*/ 0 w 106"/>
              <a:gd name="T1" fmla="*/ 108 h 117"/>
              <a:gd name="T2" fmla="*/ 106 w 106"/>
              <a:gd name="T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17">
                <a:moveTo>
                  <a:pt x="0" y="108"/>
                </a:moveTo>
                <a:cubicBezTo>
                  <a:pt x="44" y="117"/>
                  <a:pt x="86" y="74"/>
                  <a:pt x="106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2" name="Freeform 88"/>
          <p:cNvSpPr>
            <a:spLocks/>
          </p:cNvSpPr>
          <p:nvPr/>
        </p:nvSpPr>
        <p:spPr bwMode="auto">
          <a:xfrm>
            <a:off x="7974013" y="3181350"/>
            <a:ext cx="63500" cy="109538"/>
          </a:xfrm>
          <a:custGeom>
            <a:avLst/>
            <a:gdLst>
              <a:gd name="T0" fmla="*/ 0 w 43"/>
              <a:gd name="T1" fmla="*/ 62 h 69"/>
              <a:gd name="T2" fmla="*/ 32 w 43"/>
              <a:gd name="T3" fmla="*/ 0 h 69"/>
              <a:gd name="T4" fmla="*/ 43 w 43"/>
              <a:gd name="T5" fmla="*/ 69 h 69"/>
              <a:gd name="T6" fmla="*/ 0 w 43"/>
              <a:gd name="T7" fmla="*/ 6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69">
                <a:moveTo>
                  <a:pt x="0" y="62"/>
                </a:moveTo>
                <a:lnTo>
                  <a:pt x="32" y="0"/>
                </a:lnTo>
                <a:lnTo>
                  <a:pt x="43" y="69"/>
                </a:lnTo>
                <a:lnTo>
                  <a:pt x="0" y="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3" name="Freeform 89"/>
          <p:cNvSpPr>
            <a:spLocks/>
          </p:cNvSpPr>
          <p:nvPr/>
        </p:nvSpPr>
        <p:spPr bwMode="auto">
          <a:xfrm>
            <a:off x="8178800" y="2924175"/>
            <a:ext cx="130175" cy="171450"/>
          </a:xfrm>
          <a:custGeom>
            <a:avLst/>
            <a:gdLst>
              <a:gd name="T0" fmla="*/ 0 w 88"/>
              <a:gd name="T1" fmla="*/ 101 h 108"/>
              <a:gd name="T2" fmla="*/ 88 w 88"/>
              <a:gd name="T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8" h="108">
                <a:moveTo>
                  <a:pt x="0" y="101"/>
                </a:moveTo>
                <a:cubicBezTo>
                  <a:pt x="43" y="108"/>
                  <a:pt x="78" y="67"/>
                  <a:pt x="8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4" name="Freeform 90"/>
          <p:cNvSpPr>
            <a:spLocks/>
          </p:cNvSpPr>
          <p:nvPr/>
        </p:nvSpPr>
        <p:spPr bwMode="auto">
          <a:xfrm>
            <a:off x="8275638" y="2817813"/>
            <a:ext cx="65087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3" name="Right Brace 2"/>
          <p:cNvSpPr/>
          <p:nvPr/>
        </p:nvSpPr>
        <p:spPr>
          <a:xfrm>
            <a:off x="6376988" y="5926137"/>
            <a:ext cx="612775" cy="67151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092280" y="609329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Static</a:t>
            </a:r>
            <a:endParaRPr lang="en-GB" dirty="0"/>
          </a:p>
        </p:txBody>
      </p:sp>
      <p:sp>
        <p:nvSpPr>
          <p:cNvPr id="100" name="Right Brace 99"/>
          <p:cNvSpPr/>
          <p:nvPr/>
        </p:nvSpPr>
        <p:spPr>
          <a:xfrm flipH="1">
            <a:off x="4547983" y="2219353"/>
            <a:ext cx="574200" cy="327657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3419872" y="364502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Dynamic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5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Overview of steps in Static </a:t>
            </a:r>
            <a:r>
              <a:rPr lang="en-GB" dirty="0"/>
              <a:t>C</a:t>
            </a:r>
            <a:r>
              <a:rPr lang="en-GB" dirty="0" smtClean="0"/>
              <a:t>ode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6800" y="1563329"/>
            <a:ext cx="4723272" cy="4826359"/>
          </a:xfrm>
        </p:spPr>
        <p:txBody>
          <a:bodyPr/>
          <a:lstStyle/>
          <a:p>
            <a:r>
              <a:rPr lang="en-GB" dirty="0" smtClean="0"/>
              <a:t>Static Code Analysis Tool</a:t>
            </a:r>
            <a:endParaRPr lang="en-GB" dirty="0"/>
          </a:p>
          <a:p>
            <a:r>
              <a:rPr lang="en-GB" dirty="0" smtClean="0"/>
              <a:t>Reads </a:t>
            </a:r>
            <a:r>
              <a:rPr lang="en-GB" dirty="0"/>
              <a:t>through the source code: </a:t>
            </a:r>
            <a:endParaRPr lang="en-GB" dirty="0" smtClean="0"/>
          </a:p>
          <a:p>
            <a:pPr lvl="1"/>
            <a:r>
              <a:rPr lang="en-GB" dirty="0" smtClean="0"/>
              <a:t>Checks </a:t>
            </a:r>
            <a:r>
              <a:rPr lang="en-GB" dirty="0"/>
              <a:t>code violations against a defined rule set </a:t>
            </a:r>
            <a:endParaRPr lang="en-GB" dirty="0" smtClean="0"/>
          </a:p>
          <a:p>
            <a:pPr lvl="1"/>
            <a:r>
              <a:rPr lang="en-GB" dirty="0" smtClean="0"/>
              <a:t>Provides </a:t>
            </a:r>
            <a:r>
              <a:rPr lang="en-GB" dirty="0"/>
              <a:t>statistics based on code </a:t>
            </a:r>
            <a:endParaRPr lang="en-GB" dirty="0" smtClean="0"/>
          </a:p>
          <a:p>
            <a:pPr lvl="1"/>
            <a:r>
              <a:rPr lang="en-GB" dirty="0" smtClean="0"/>
              <a:t>Lines </a:t>
            </a:r>
            <a:r>
              <a:rPr lang="en-GB" dirty="0"/>
              <a:t>of Code </a:t>
            </a:r>
            <a:endParaRPr lang="en-GB" dirty="0" smtClean="0"/>
          </a:p>
          <a:p>
            <a:pPr lvl="1"/>
            <a:r>
              <a:rPr lang="en-GB" dirty="0" smtClean="0"/>
              <a:t>Comments </a:t>
            </a:r>
            <a:r>
              <a:rPr lang="en-GB" dirty="0"/>
              <a:t>(%) </a:t>
            </a:r>
            <a:endParaRPr lang="en-GB" dirty="0" smtClean="0"/>
          </a:p>
          <a:p>
            <a:pPr lvl="1"/>
            <a:r>
              <a:rPr lang="en-GB" dirty="0" smtClean="0"/>
              <a:t>Hotspot </a:t>
            </a:r>
            <a:r>
              <a:rPr lang="en-GB" dirty="0"/>
              <a:t>/ Quality </a:t>
            </a:r>
            <a:endParaRPr lang="en-GB" dirty="0" smtClean="0"/>
          </a:p>
          <a:p>
            <a:pPr lvl="1"/>
            <a:r>
              <a:rPr lang="en-GB" dirty="0" smtClean="0"/>
              <a:t>Plugins usually available </a:t>
            </a:r>
            <a:br>
              <a:rPr lang="en-GB" dirty="0" smtClean="0"/>
            </a:br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Static Code Analysis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24944"/>
            <a:ext cx="5924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161" y="6592887"/>
            <a:ext cx="90364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hlinkClick r:id="rId4"/>
              </a:rPr>
              <a:t>http://</a:t>
            </a:r>
            <a:r>
              <a:rPr lang="en-GB" sz="1050" dirty="0" smtClean="0">
                <a:hlinkClick r:id="rId4"/>
              </a:rPr>
              <a:t>nemo.sonarqube.org/drilldown/issues/219971?rids%5B%5D=219996&amp;rule=squid%3AS1181&amp;rule_sev=BLOCKER&amp;severity=BLOCKER</a:t>
            </a:r>
            <a:r>
              <a:rPr lang="en-GB" sz="1050" dirty="0" smtClean="0"/>
              <a:t> 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8191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Seven </a:t>
            </a:r>
            <a:r>
              <a:rPr lang="en-GB" dirty="0"/>
              <a:t>axes of </a:t>
            </a:r>
            <a:r>
              <a:rPr lang="en-GB" dirty="0" smtClean="0"/>
              <a:t>source code </a:t>
            </a:r>
            <a:r>
              <a:rPr lang="en-GB" dirty="0"/>
              <a:t>quality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 Code Quality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399530" y="1776285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Architecture and Design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817150" y="3356992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Duplications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804248" y="4941168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Unit tests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3851920" y="4941168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Complexity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43608" y="4941168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Potential Bugs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009140" y="3356992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Coding rules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339752" y="1776285"/>
            <a:ext cx="1512168" cy="8640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Comments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5" idx="1"/>
          </p:cNvCxnSpPr>
          <p:nvPr/>
        </p:nvCxnSpPr>
        <p:spPr>
          <a:xfrm flipH="1">
            <a:off x="2555776" y="3789040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08004" y="4221088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>
            <a:off x="5364088" y="3789040"/>
            <a:ext cx="14530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>
            <a:off x="4608004" y="3789040"/>
            <a:ext cx="2196244" cy="1584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6" idx="2"/>
          </p:cNvCxnSpPr>
          <p:nvPr/>
        </p:nvCxnSpPr>
        <p:spPr>
          <a:xfrm flipV="1">
            <a:off x="4608004" y="2640381"/>
            <a:ext cx="1547610" cy="1148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6" idx="2"/>
          </p:cNvCxnSpPr>
          <p:nvPr/>
        </p:nvCxnSpPr>
        <p:spPr>
          <a:xfrm flipH="1" flipV="1">
            <a:off x="3095836" y="2640381"/>
            <a:ext cx="1512168" cy="1148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3"/>
          </p:cNvCxnSpPr>
          <p:nvPr/>
        </p:nvCxnSpPr>
        <p:spPr>
          <a:xfrm flipH="1">
            <a:off x="2555776" y="3789040"/>
            <a:ext cx="2052228" cy="1584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851920" y="3356992"/>
            <a:ext cx="1512168" cy="86409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341052" y="6525344"/>
            <a:ext cx="77586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hlinkClick r:id="rId3"/>
              </a:rPr>
              <a:t>http://docs.codehaus.org/display/SONAR/Developers%27+Seven+Deadly+Sins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677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Overview of unit tests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Tests</a:t>
            </a:r>
            <a:endParaRPr lang="en-GB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23528" y="2971436"/>
            <a:ext cx="3672000" cy="300082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class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private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price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// subscription total price in euro-cent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private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length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// length of subscription in months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// constructor :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p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,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price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p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length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/**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   * Calculate the monthly subscription price in euro,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   * rounded up to the nearest cent.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  <a:cs typeface="Arial" pitchFamily="34" charset="0"/>
              </a:rPr>
              <a:t>   */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double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pricePerMonth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double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r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double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price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double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length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return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r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220906"/>
              </p:ext>
            </p:extLst>
          </p:nvPr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39147"/>
              </p:ext>
            </p:extLst>
          </p:nvPr>
        </p:nvGraphicFramePr>
        <p:xfrm>
          <a:off x="298687" y="1633736"/>
          <a:ext cx="895383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611"/>
                <a:gridCol w="2984611"/>
                <a:gridCol w="2984611"/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Generally written: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Per Class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Per method</a:t>
                      </a:r>
                    </a:p>
                    <a:p>
                      <a:pPr marL="1657350" lvl="3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Per code permutation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Don’t require dependencies: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Database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Filesystem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Network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Middleware e.g. Tomcat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We can measure all aspects: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Pass/fail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716424" y="2924944"/>
            <a:ext cx="3672000" cy="286232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import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org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junit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.*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import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static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org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junit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Assert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.*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class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SubscriptionTest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@Test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void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test_returnEuro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System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out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println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  <a:cs typeface="Arial" pitchFamily="34" charset="0"/>
              </a:rPr>
              <a:t>"Test if pricePerMonth returns Euro..."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S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200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,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2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assertTrue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pricePerMonth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1.0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@Test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void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test_roundUp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System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out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println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  <a:cs typeface="Arial" pitchFamily="34" charset="0"/>
              </a:rPr>
              <a:t>"Test if pricePerMonth rounds up correctly..."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S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  <a:cs typeface="Arial" pitchFamily="34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Monaco"/>
                <a:cs typeface="Arial" pitchFamily="34" charset="0"/>
              </a:rPr>
              <a:t>Subscription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200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,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   assertTrue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pricePerMonth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==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Monaco"/>
                <a:cs typeface="Arial" pitchFamily="34" charset="0"/>
              </a:rPr>
              <a:t>0.67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>  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Arial" pitchFamily="34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  <a:cs typeface="Arial" pitchFamily="34" charset="0"/>
              </a:rPr>
              <a:t>}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31840" y="4100049"/>
            <a:ext cx="144016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31840" y="4964145"/>
            <a:ext cx="144016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50824"/>
              </p:ext>
            </p:extLst>
          </p:nvPr>
        </p:nvGraphicFramePr>
        <p:xfrm>
          <a:off x="1115616" y="6044265"/>
          <a:ext cx="7200800" cy="48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2488"/>
                <a:gridCol w="2808312"/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Code</a:t>
                      </a:r>
                      <a:endParaRPr lang="en-GB" sz="16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Test</a:t>
                      </a:r>
                      <a:endParaRPr lang="en-GB" sz="1200" b="0" dirty="0" smtClean="0">
                        <a:solidFill>
                          <a:schemeClr val="tx2"/>
                        </a:solidFill>
                        <a:latin typeface="+mj-lt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6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6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Tailoring Code Analysis to your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Not every single project is the same</a:t>
            </a:r>
          </a:p>
          <a:p>
            <a:r>
              <a:rPr lang="en-GB" dirty="0"/>
              <a:t>Analysis can be adjusted based on the project</a:t>
            </a:r>
          </a:p>
          <a:p>
            <a:r>
              <a:rPr lang="en-GB" dirty="0"/>
              <a:t>Code Analysis can be tailored to all the major </a:t>
            </a:r>
            <a:r>
              <a:rPr lang="en-GB" dirty="0" smtClean="0"/>
              <a:t>languages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Customising Code Analysis</a:t>
            </a:r>
            <a:endParaRPr lang="en-GB" dirty="0"/>
          </a:p>
        </p:txBody>
      </p:sp>
      <p:sp>
        <p:nvSpPr>
          <p:cNvPr id="5" name="AutoShape 4" descr="https://ams.accenture.com/wiki/download/attachments/129499164/image2014-10-7+12%3A37%3A6.png?version=1&amp;modificationDate=141268207192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6" descr="https://ams.accenture.com/wiki/download/attachments/129499164/image2014-10-7+12%3A37%3A6.png?version=1&amp;modificationDate=141268207192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032" name="Picture 8" descr="http://upload.wikimedia.org/wikipedia/commons/5/5c/Sonarqube-nemo-dash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590668" cy="325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/>
              <a:t>Principles </a:t>
            </a:r>
            <a:r>
              <a:rPr lang="en-GB" dirty="0"/>
              <a:t>of Code </a:t>
            </a:r>
            <a:r>
              <a:rPr lang="en-GB" dirty="0" smtClean="0"/>
              <a:t>Quality and Lean</a:t>
            </a:r>
            <a:endParaRPr lang="en-GB" dirty="0"/>
          </a:p>
          <a:p>
            <a:r>
              <a:rPr lang="en-GB" dirty="0"/>
              <a:t>Types of quality gate and flow </a:t>
            </a:r>
            <a:r>
              <a:rPr lang="en-GB" dirty="0" smtClean="0"/>
              <a:t>control</a:t>
            </a:r>
          </a:p>
          <a:p>
            <a:endParaRPr lang="en-GB" dirty="0" smtClean="0"/>
          </a:p>
          <a:p>
            <a:r>
              <a:rPr lang="en-GB" dirty="0" smtClean="0"/>
              <a:t>Static </a:t>
            </a:r>
            <a:r>
              <a:rPr lang="en-GB" dirty="0"/>
              <a:t>code analysis overview</a:t>
            </a:r>
          </a:p>
          <a:p>
            <a:r>
              <a:rPr lang="en-GB" dirty="0"/>
              <a:t>Customising Code Analysis</a:t>
            </a:r>
          </a:p>
          <a:p>
            <a:r>
              <a:rPr lang="en-GB" dirty="0"/>
              <a:t>Code Analysis within the CI pipeline</a:t>
            </a:r>
          </a:p>
          <a:p>
            <a:endParaRPr lang="en-GB" dirty="0" smtClean="0"/>
          </a:p>
          <a:p>
            <a:r>
              <a:rPr lang="en-GB" dirty="0" smtClean="0"/>
              <a:t>Recommended </a:t>
            </a:r>
            <a:r>
              <a:rPr lang="en-GB" dirty="0"/>
              <a:t>tools</a:t>
            </a:r>
          </a:p>
          <a:p>
            <a:endParaRPr lang="en-GB" dirty="0" smtClean="0"/>
          </a:p>
          <a:p>
            <a:r>
              <a:rPr lang="en-GB" dirty="0" smtClean="0"/>
              <a:t>Intro </a:t>
            </a:r>
            <a:r>
              <a:rPr lang="en-GB" dirty="0"/>
              <a:t>to lab</a:t>
            </a:r>
          </a:p>
          <a:p>
            <a:r>
              <a:rPr lang="en-GB" dirty="0"/>
              <a:t>Discussion</a:t>
            </a:r>
          </a:p>
          <a:p>
            <a:r>
              <a:rPr lang="en-GB" dirty="0"/>
              <a:t>Summary</a:t>
            </a:r>
          </a:p>
          <a:p>
            <a:r>
              <a:rPr lang="en-GB" dirty="0" smtClean="0"/>
              <a:t>References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3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Various options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Tools for Static Code Analysis</a:t>
            </a:r>
            <a:endParaRPr lang="en-GB" dirty="0"/>
          </a:p>
        </p:txBody>
      </p:sp>
      <p:sp>
        <p:nvSpPr>
          <p:cNvPr id="5" name="AutoShape 4" descr="https://ams.accenture.com/wiki/download/attachments/129499164/image2014-10-7+12%3A37%3A6.png?version=1&amp;modificationDate=141268207192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6" descr="https://ams.accenture.com/wiki/download/attachments/129499164/image2014-10-7+12%3A37%3A6.png?version=1&amp;modificationDate=141268207192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http://upload.wikimedia.org/wikipedia/commons/e/e6/Sonarqube-48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77482"/>
            <a:ext cx="3031878" cy="7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peckycdn.sdm.netdna-cdn.com/wp-content/uploads/2011/07/01-css-li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62" y="1788581"/>
            <a:ext cx="2282570" cy="12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foodcritic.io/images/foodcriti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1" y="4308573"/>
            <a:ext cx="1684408" cy="15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dotnetperls.com/fxc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53" y="4423109"/>
            <a:ext cx="238125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 descr="data:image/png;base64,iVBORw0KGgoAAAANSUhEUgAAAOEAAADhCAMAAAAJbSJIAAAAnFBMVEX///8AAADrHCO9vb1TU1NCQkLyHSRxDRF3d3fAwMDy8vLm5ub4+Pjc3NyhoaHq6uqAgIALCwtpaWkrKys7OzthYWFKSkrV1dUfHx8wMDClpaWwsLCrq6uLi4vOzs5YWFiXl5fIyMgVFRVvb2+ampp+fn7iGyItLS03NzeHh4fTGR8qBQYjIyO1FhuWEhZDCArIGB6KEBRgCw5NCQt6Ht7LAAAH7ElEQVR4nO2d6WLaOBCAcUioMeZKOBIIwYY0TVra7m7f/90WW7csn8iMnM73JwSDrA8fkuUZuddDEARBEARBEARBEARB/irCcbzdTM48D9cBdGVsE8bR7dxTuJv1p9DVskWwWXlmTrsxdOUs0L/N0SM8Tjq+w74W6hH8Du+tkwp+CceObsfhoaLgmQi6sg0I9tX9zhxeoCtcl2Etv4QP6CrXY1Zb0PPeu3Q05jWAJayh612V4LGZoOcNoatejWlTvzNb6MpX4RLBTiiGFwl2YUf9dqGh53pnvF47bySEdiikSk+7jDtoiSLGFgQ9bwetUUDjhlDF3UNxZ0fQe4AWyWNkSdDzJtAqORSPV9TCzfPpiz1BbwYtY+TOoqHn4pXU2qagk9fDS6uGHrROlsCuoIMXGTb6azILaKEMD5YNvRG0kYa91p7hWqu/sW64glbSsNifYTjWr7Ev6MXQTgp2LgxVImgphW0LhktoKYWPFgzd6tbMVrfWca/NRzrN+mN/Z5uV34fW4kytXvvKODLE30ZbyHiFlku49FZMMS50bL62ajiH1uu10iOVgT8UbY4hmoAfkmqjRyoD3ztt23APLYiGn8DwuWVD8OGatjeh593DCtq9WWEGtr24OLakCpBjw212ugURoGFfr8yfL5fzn14o5JGonWe+vA2s8EstFrJboxr+O7ixw+AfNw1/2xI8K/5y0vCnPcObGycN3ywKDn67aGhR8Gbwx0XD7zYNf7ho+MvicfjdyePQ4oGo7KQOGf54s7MVB4MvnpuG5x3VxrH49vOH54xh7F2Dr4CG7Y53M0CHTG1FBRfxDVLQcsilGejgqPuW/U7gWcKZi2DLwI8mfv7xUjTsvmHbx+ERWrCFwFIVB+7k15hXoAnQrWGv7d0U/gZpz3oagoobYbTtKR7AOzSUvvVAfUIELSYxGvat426e5WdlNGZYKsaNc4yEOHouSqw78WIcaAhVHu0YLtAQjlzDl0kRz1oxHTQsu9WvJXB1z7A88VKN5u6eYYXejtK8dM6wUkqb3PnsmiG9PJ7lQXw2UjFdMySTYuVPNhcmU34qg/adM0wmNivKyp7qE5l00LBXnHb+ol0BdtGwHmgIyF9v+Lp40vCNF4AOGz4UGvpeloOpmHd3DcWtUsMMluZwd9MtCTEntivDbBwxFd0msyzv+iLKfFK6R9B+lWsi7uhnZurKj2fI5N5FxfswKNK0unp2a8F8rdoxK11rwd9z0pE3lHqSKIrXeFILkeIe3EkC5shzQsonm+I5k+VNFcob27nBRC0+yuebsSw/MWIfDJUJYHwIhTLUy/nH/X1CebzNIf3ccqG+61xbkfD5Z6Qzdlya4UJ+sxFrN9mcve1ka842+PztXIJ5efXLcbApFIQN55uXcXYXpVw6rdnRwaZeI7xkRqW96xuQsm0WdLqaONnO5xCs42Ed4hfnrukRBEEQBEEQBEEQBEEQxBbhKEOF0dr0c/XDouSVXe1JSKYYkfKMzvRj2YCTEtTJiK81QZsxCqb0yX3pp/QcgzL0EeQrTXhpjvMpU2ximE1gvI5iTiRTiWIDQ1OG5lUU82K1ioN+6xuaU1Cv8axOYvgxXjNisu5T4bdqG9JArxNfDYnKuMZMA8RQztqhcXWF36ptSPLxDlJDlERgXiWHO2tIE0QKv1XbkNwYV1raxZXai0LDIIFXK0z/TV9ywyAQbzICAX9vnj2xhPLEuqH4TigXIxfYhmFaLx6a9Sy2AzWM+SlDdBLUh8+xE5bBUGKqxEqtiEt6borlkLnaXYxywzR0hkcu6YZbOVyPfWrmqbxWMNQfYz5PFSfJy0iZVqXRM4QvMFQbgJlRkCkWGWaf054qpvFlt+p0FU0Us4Y0cq3cUCMpw/R8xH6JoSm4+DHn/do9RW7oi7kEaDz6UzXDVRpzyH8T8uKekf73rcSQFLtg33lnP0uYt5JGhlmGlQzpWWhLl5BKie5QxCtVYLjTap7+u5EM6Tl3Y9eQ7A1lhuw0O1QMRcCaqFSZoRSnONcMWaOytWpId/cSQ96O9HMMJ00MtW3IW02rhux4LjYUXZIWDUWgtE1DHjZY0h5ew1Cs5DLDKAzCmOjJ3f1iQ3Hm7oBh2h7SgEOpbfxshuwqVeRRqIasTeiwIZtVhffi2zWcAhjSHiJ/rqRiGBw0wzkPo6xo+K6seUMT3IsNH/nPbcWQTcvG5vSVDVl0t9ziT5WvlRp6kbTi5Kh+KTf0DkzRjiF7mOpWMiRNLo/QV3ptVLG8T0PzpXbaothgqPdp5oFVQ5ZYRiJdn/i+JeLz1Z73eHom8NmS9O8xmFL2vFIsqfKdPrtyIUoj/dI1+06sbcPzViQrubdkSMslvylZ+fxcI66Uf/WU/BILw/v30np0kt3UmGc0zrl6ur3ckD36iBR1kktfPNB1k132oOVzjXrmOTIDeUVZQWOe0a6XY9ggRjx7BUxOD16UvA6lFKBT75j8SQZL4uTFkuzEjHGOx1RdU1bQoJgersRwoqykSRA8Wa9yt4k2/ENV8SEknZpkjDOiv4q09rFSnrFO+iIxG4qmSM5HrD2U9qNGcfCjo+/7RzUHyU+hiZ8b8t+GfTbp7E+SxYnTM1noR2KoL4h8wasyQqos2snbY/hVLJjRzGje4m/YStxPQ6mH3qf5fKBh90HD7oOG3ecvMNwvl8u9w/nQCIIgCIIgCIIgCIIgiIn/Ad4Hk7Da5AO4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12" descr="data:image/png;base64,iVBORw0KGgoAAAANSUhEUgAAAOEAAADhCAMAAAAJbSJIAAAAnFBMVEX///8AAADrHCO9vb1TU1NCQkLyHSRxDRF3d3fAwMDy8vLm5ub4+Pjc3NyhoaHq6uqAgIALCwtpaWkrKys7OzthYWFKSkrV1dUfHx8wMDClpaWwsLCrq6uLi4vOzs5YWFiXl5fIyMgVFRVvb2+ampp+fn7iGyItLS03NzeHh4fTGR8qBQYjIyO1FhuWEhZDCArIGB6KEBRgCw5NCQt6Ht7LAAAH7ElEQVR4nO2d6WLaOBCAcUioMeZKOBIIwYY0TVra7m7f/90WW7csn8iMnM73JwSDrA8fkuUZuddDEARBEARBEARBEARB/irCcbzdTM48D9cBdGVsE8bR7dxTuJv1p9DVskWwWXlmTrsxdOUs0L/N0SM8Tjq+w74W6hH8Du+tkwp+CceObsfhoaLgmQi6sg0I9tX9zhxeoCtcl2Etv4QP6CrXY1Zb0PPeu3Q05jWAJayh612V4LGZoOcNoatejWlTvzNb6MpX4RLBTiiGFwl2YUf9dqGh53pnvF47bySEdiikSk+7jDtoiSLGFgQ9bwetUUDjhlDF3UNxZ0fQe4AWyWNkSdDzJtAqORSPV9TCzfPpiz1BbwYtY+TOoqHn4pXU2qagk9fDS6uGHrROlsCuoIMXGTb6azILaKEMD5YNvRG0kYa91p7hWqu/sW64glbSsNifYTjWr7Ev6MXQTgp2LgxVImgphW0LhktoKYWPFgzd6tbMVrfWca/NRzrN+mN/Z5uV34fW4kytXvvKODLE30ZbyHiFlku49FZMMS50bL62ajiH1uu10iOVgT8UbY4hmoAfkmqjRyoD3ztt23APLYiGn8DwuWVD8OGatjeh593DCtq9WWEGtr24OLakCpBjw212ugURoGFfr8yfL5fzn14o5JGonWe+vA2s8EstFrJboxr+O7ixw+AfNw1/2xI8K/5y0vCnPcObGycN3ywKDn67aGhR8Gbwx0XD7zYNf7ho+MvicfjdyePQ4oGo7KQOGf54s7MVB4MvnpuG5x3VxrH49vOH54xh7F2Dr4CG7Y53M0CHTG1FBRfxDVLQcsilGejgqPuW/U7gWcKZi2DLwI8mfv7xUjTsvmHbx+ERWrCFwFIVB+7k15hXoAnQrWGv7d0U/gZpz3oagoobYbTtKR7AOzSUvvVAfUIELSYxGvat426e5WdlNGZYKsaNc4yEOHouSqw78WIcaAhVHu0YLtAQjlzDl0kRz1oxHTQsu9WvJXB1z7A88VKN5u6eYYXejtK8dM6wUkqb3PnsmiG9PJ7lQXw2UjFdMySTYuVPNhcmU34qg/adM0wmNivKyp7qE5l00LBXnHb+ol0BdtGwHmgIyF9v+Lp40vCNF4AOGz4UGvpeloOpmHd3DcWtUsMMluZwd9MtCTEntivDbBwxFd0msyzv+iLKfFK6R9B+lWsi7uhnZurKj2fI5N5FxfswKNK0unp2a8F8rdoxK11rwd9z0pE3lHqSKIrXeFILkeIe3EkC5shzQsonm+I5k+VNFcob27nBRC0+yuebsSw/MWIfDJUJYHwIhTLUy/nH/X1CebzNIf3ccqG+61xbkfD5Z6Qzdlya4UJ+sxFrN9mcve1ka842+PztXIJ5efXLcbApFIQN55uXcXYXpVw6rdnRwaZeI7xkRqW96xuQsm0WdLqaONnO5xCs42Ed4hfnrukRBEEQBEEQBEEQBEEQxBbhKEOF0dr0c/XDouSVXe1JSKYYkfKMzvRj2YCTEtTJiK81QZsxCqb0yX3pp/QcgzL0EeQrTXhpjvMpU2ximE1gvI5iTiRTiWIDQ1OG5lUU82K1ioN+6xuaU1Cv8axOYvgxXjNisu5T4bdqG9JArxNfDYnKuMZMA8RQztqhcXWF36ptSPLxDlJDlERgXiWHO2tIE0QKv1XbkNwYV1raxZXai0LDIIFXK0z/TV9ywyAQbzICAX9vnj2xhPLEuqH4TigXIxfYhmFaLx6a9Sy2AzWM+SlDdBLUh8+xE5bBUGKqxEqtiEt6borlkLnaXYxywzR0hkcu6YZbOVyPfWrmqbxWMNQfYz5PFSfJy0iZVqXRM4QvMFQbgJlRkCkWGWaf054qpvFlt+p0FU0Us4Y0cq3cUCMpw/R8xH6JoSm4+DHn/do9RW7oi7kEaDz6UzXDVRpzyH8T8uKekf73rcSQFLtg33lnP0uYt5JGhlmGlQzpWWhLl5BKie5QxCtVYLjTap7+u5EM6Tl3Y9eQ7A1lhuw0O1QMRcCaqFSZoRSnONcMWaOytWpId/cSQ96O9HMMJ00MtW3IW02rhux4LjYUXZIWDUWgtE1DHjZY0h5ew1Cs5DLDKAzCmOjJ3f1iQ3Hm7oBh2h7SgEOpbfxshuwqVeRRqIasTeiwIZtVhffi2zWcAhjSHiJ/rqRiGBw0wzkPo6xo+K6seUMT3IsNH/nPbcWQTcvG5vSVDVl0t9ziT5WvlRp6kbTi5Kh+KTf0DkzRjiF7mOpWMiRNLo/QV3ptVLG8T0PzpXbaothgqPdp5oFVQ5ZYRiJdn/i+JeLz1Z73eHom8NmS9O8xmFL2vFIsqfKdPrtyIUoj/dI1+06sbcPzViQrubdkSMslvylZ+fxcI66Uf/WU/BILw/v30np0kt3UmGc0zrl6ur3ckD36iBR1kktfPNB1k132oOVzjXrmOTIDeUVZQWOe0a6XY9ggRjx7BUxOD16UvA6lFKBT75j8SQZL4uTFkuzEjHGOx1RdU1bQoJgersRwoqykSRA8Wa9yt4k2/ENV8SEknZpkjDOiv4q09rFSnrFO+iIxG4qmSM5HrD2U9qNGcfCjo+/7RzUHyU+hiZ8b8t+GfTbp7E+SxYnTM1noR2KoL4h8wasyQqos2snbY/hVLJjRzGje4m/YStxPQ6mH3qf5fKBh90HD7oOG3ecvMNwvl8u9w/nQCIIgCIIgCIIgCIIgiIn/Ad4Hk7Da5AO4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110" name="Picture 14" descr="http://batsov.com/images/articles/rubocop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633127"/>
            <a:ext cx="1596950" cy="15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quicktestingtips.com/tips/wp-content/uploads/2010/09/TotalValidato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53" y="3175387"/>
            <a:ext cx="28956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perlcritic.org/perl-critic-log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94" y="5423954"/>
            <a:ext cx="1974004" cy="82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www-01.ibm.com/software/in/awdtools/appscan/images/Appscan_556x12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30" y="5635696"/>
            <a:ext cx="3420602" cy="73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5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endCxn id="518149" idx="2"/>
          </p:cNvCxnSpPr>
          <p:nvPr/>
        </p:nvCxnSpPr>
        <p:spPr>
          <a:xfrm>
            <a:off x="612776" y="2132856"/>
            <a:ext cx="3994529" cy="43038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07304" y="2132856"/>
            <a:ext cx="4059249" cy="43038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Slower More Complex Testing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Moving up “V” model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4325176" y="6165850"/>
            <a:ext cx="564257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dirty="0" smtClean="0">
                <a:solidFill>
                  <a:srgbClr val="000000"/>
                </a:solidFill>
              </a:rPr>
              <a:t>Develop</a:t>
            </a:r>
            <a:r>
              <a:rPr lang="en-GB" altLang="en-US" sz="1100" b="0" i="0" dirty="0">
                <a:solidFill>
                  <a:srgbClr val="000000"/>
                </a:solidFill>
              </a:rPr>
              <a:t/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Unit 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grpSp>
        <p:nvGrpSpPr>
          <p:cNvPr id="518150" name="Group 6"/>
          <p:cNvGrpSpPr>
            <a:grpSpLocks/>
          </p:cNvGrpSpPr>
          <p:nvPr/>
        </p:nvGrpSpPr>
        <p:grpSpPr bwMode="auto">
          <a:xfrm>
            <a:off x="5360988" y="5157788"/>
            <a:ext cx="828675" cy="539750"/>
            <a:chOff x="3377" y="3152"/>
            <a:chExt cx="522" cy="340"/>
          </a:xfrm>
        </p:grpSpPr>
        <p:sp>
          <p:nvSpPr>
            <p:cNvPr id="518151" name="Rectangle 7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2" name="Rectangle 8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3" name="Rectangle 9"/>
            <p:cNvSpPr>
              <a:spLocks noChangeArrowheads="1"/>
            </p:cNvSpPr>
            <p:nvPr/>
          </p:nvSpPr>
          <p:spPr bwMode="auto">
            <a:xfrm>
              <a:off x="3575" y="3280"/>
              <a:ext cx="184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CUT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  <p:sp>
          <p:nvSpPr>
            <p:cNvPr id="518154" name="Rectangle 10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5" name="Rectangle 11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6" name="Rectangle 12"/>
            <p:cNvSpPr>
              <a:spLocks noChangeArrowheads="1"/>
            </p:cNvSpPr>
            <p:nvPr/>
          </p:nvSpPr>
          <p:spPr bwMode="auto">
            <a:xfrm>
              <a:off x="3436" y="3280"/>
              <a:ext cx="360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Link 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57" name="Group 13"/>
          <p:cNvGrpSpPr>
            <a:grpSpLocks/>
          </p:cNvGrpSpPr>
          <p:nvPr/>
        </p:nvGrpSpPr>
        <p:grpSpPr bwMode="auto">
          <a:xfrm>
            <a:off x="6248400" y="4078288"/>
            <a:ext cx="831850" cy="539750"/>
            <a:chOff x="3936" y="2569"/>
            <a:chExt cx="524" cy="340"/>
          </a:xfrm>
        </p:grpSpPr>
        <p:sp>
          <p:nvSpPr>
            <p:cNvPr id="518158" name="Rectangle 14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9" name="Rectangle 15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0" name="Rectangle 16"/>
            <p:cNvSpPr>
              <a:spLocks noChangeArrowheads="1"/>
            </p:cNvSpPr>
            <p:nvPr/>
          </p:nvSpPr>
          <p:spPr bwMode="auto">
            <a:xfrm>
              <a:off x="4017" y="2655"/>
              <a:ext cx="3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Assembly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61" name="Group 17"/>
          <p:cNvGrpSpPr>
            <a:grpSpLocks/>
          </p:cNvGrpSpPr>
          <p:nvPr/>
        </p:nvGrpSpPr>
        <p:grpSpPr bwMode="auto">
          <a:xfrm>
            <a:off x="7021513" y="3178572"/>
            <a:ext cx="831850" cy="539750"/>
            <a:chOff x="4423" y="2002"/>
            <a:chExt cx="524" cy="340"/>
          </a:xfrm>
        </p:grpSpPr>
        <p:sp>
          <p:nvSpPr>
            <p:cNvPr id="518162" name="Rectangle 18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3" name="Rectangle 19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4" name="Rectangle 20"/>
            <p:cNvSpPr>
              <a:spLocks noChangeArrowheads="1"/>
            </p:cNvSpPr>
            <p:nvPr/>
          </p:nvSpPr>
          <p:spPr bwMode="auto">
            <a:xfrm>
              <a:off x="4513" y="2040"/>
              <a:ext cx="36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Business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Process </a:t>
              </a:r>
            </a:p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165" name="Freeform 21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6" name="Freeform 22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FFCC99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7" name="Freeform 23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8" name="Freeform 24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FF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9" name="Freeform 25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0" name="Freeform 26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1" name="Freeform 27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2" name="Freeform 28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3" name="Freeform 29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4" name="Freeform 30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5" name="Freeform 31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6" name="Freeform 32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CC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7" name="Rectangle 33"/>
          <p:cNvSpPr>
            <a:spLocks noChangeArrowheads="1"/>
          </p:cNvSpPr>
          <p:nvPr/>
        </p:nvSpPr>
        <p:spPr bwMode="auto">
          <a:xfrm>
            <a:off x="2185988" y="3716338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8" name="Rectangle 34"/>
          <p:cNvSpPr>
            <a:spLocks noChangeArrowheads="1"/>
          </p:cNvSpPr>
          <p:nvPr/>
        </p:nvSpPr>
        <p:spPr bwMode="auto">
          <a:xfrm>
            <a:off x="3121025" y="4724400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9" name="Rectangle 35"/>
          <p:cNvSpPr>
            <a:spLocks noChangeArrowheads="1"/>
          </p:cNvSpPr>
          <p:nvPr/>
        </p:nvSpPr>
        <p:spPr bwMode="auto">
          <a:xfrm>
            <a:off x="3890963" y="5684838"/>
            <a:ext cx="4968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0" name="Rectangle 36"/>
          <p:cNvSpPr>
            <a:spLocks noChangeArrowheads="1"/>
          </p:cNvSpPr>
          <p:nvPr/>
        </p:nvSpPr>
        <p:spPr bwMode="auto">
          <a:xfrm>
            <a:off x="4752975" y="5805488"/>
            <a:ext cx="90170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Code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1" name="Rectangle 37"/>
          <p:cNvSpPr>
            <a:spLocks noChangeArrowheads="1"/>
          </p:cNvSpPr>
          <p:nvPr/>
        </p:nvSpPr>
        <p:spPr bwMode="auto">
          <a:xfrm>
            <a:off x="5670550" y="4718050"/>
            <a:ext cx="836613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2" name="Rectangle 38"/>
          <p:cNvSpPr>
            <a:spLocks noChangeArrowheads="1"/>
          </p:cNvSpPr>
          <p:nvPr/>
        </p:nvSpPr>
        <p:spPr bwMode="auto">
          <a:xfrm>
            <a:off x="6319838" y="3760788"/>
            <a:ext cx="836612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3" name="Freeform 39"/>
          <p:cNvSpPr>
            <a:spLocks/>
          </p:cNvSpPr>
          <p:nvPr/>
        </p:nvSpPr>
        <p:spPr bwMode="auto">
          <a:xfrm>
            <a:off x="1695450" y="3717925"/>
            <a:ext cx="26988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4" name="Freeform 40"/>
          <p:cNvSpPr>
            <a:spLocks/>
          </p:cNvSpPr>
          <p:nvPr/>
        </p:nvSpPr>
        <p:spPr bwMode="auto">
          <a:xfrm>
            <a:off x="1697038" y="3808413"/>
            <a:ext cx="96837" cy="90487"/>
          </a:xfrm>
          <a:custGeom>
            <a:avLst/>
            <a:gdLst>
              <a:gd name="T0" fmla="*/ 26 w 66"/>
              <a:gd name="T1" fmla="*/ 0 h 57"/>
              <a:gd name="T2" fmla="*/ 66 w 66"/>
              <a:gd name="T3" fmla="*/ 57 h 57"/>
              <a:gd name="T4" fmla="*/ 0 w 66"/>
              <a:gd name="T5" fmla="*/ 36 h 57"/>
              <a:gd name="T6" fmla="*/ 26 w 66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7">
                <a:moveTo>
                  <a:pt x="26" y="0"/>
                </a:moveTo>
                <a:lnTo>
                  <a:pt x="66" y="57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5" name="Freeform 41"/>
          <p:cNvSpPr>
            <a:spLocks/>
          </p:cNvSpPr>
          <p:nvPr/>
        </p:nvSpPr>
        <p:spPr bwMode="auto">
          <a:xfrm>
            <a:off x="1952625" y="4000500"/>
            <a:ext cx="174625" cy="295275"/>
          </a:xfrm>
          <a:custGeom>
            <a:avLst/>
            <a:gdLst>
              <a:gd name="T0" fmla="*/ 0 w 119"/>
              <a:gd name="T1" fmla="*/ 0 h 186"/>
              <a:gd name="T2" fmla="*/ 119 w 119"/>
              <a:gd name="T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9" h="186">
                <a:moveTo>
                  <a:pt x="0" y="0"/>
                </a:moveTo>
                <a:cubicBezTo>
                  <a:pt x="39" y="77"/>
                  <a:pt x="84" y="146"/>
                  <a:pt x="119" y="18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6" name="Rectangle 42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7" name="Rectangle 43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8" name="Rectangle 44"/>
          <p:cNvSpPr>
            <a:spLocks noChangeArrowheads="1"/>
          </p:cNvSpPr>
          <p:nvPr/>
        </p:nvSpPr>
        <p:spPr bwMode="auto">
          <a:xfrm>
            <a:off x="2387849" y="4221163"/>
            <a:ext cx="440826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Func.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89" name="Freeform 45"/>
          <p:cNvSpPr>
            <a:spLocks/>
          </p:cNvSpPr>
          <p:nvPr/>
        </p:nvSpPr>
        <p:spPr bwMode="auto">
          <a:xfrm>
            <a:off x="2103438" y="4260850"/>
            <a:ext cx="98425" cy="87313"/>
          </a:xfrm>
          <a:custGeom>
            <a:avLst/>
            <a:gdLst>
              <a:gd name="T0" fmla="*/ 24 w 67"/>
              <a:gd name="T1" fmla="*/ 0 h 55"/>
              <a:gd name="T2" fmla="*/ 67 w 67"/>
              <a:gd name="T3" fmla="*/ 55 h 55"/>
              <a:gd name="T4" fmla="*/ 0 w 67"/>
              <a:gd name="T5" fmla="*/ 37 h 55"/>
              <a:gd name="T6" fmla="*/ 24 w 67"/>
              <a:gd name="T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55">
                <a:moveTo>
                  <a:pt x="24" y="0"/>
                </a:moveTo>
                <a:lnTo>
                  <a:pt x="67" y="55"/>
                </a:lnTo>
                <a:lnTo>
                  <a:pt x="0" y="37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0" name="Rectangle 46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1" name="Rectangle 47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2" name="Rectangle 48"/>
          <p:cNvSpPr>
            <a:spLocks noChangeArrowheads="1"/>
          </p:cNvSpPr>
          <p:nvPr/>
        </p:nvSpPr>
        <p:spPr bwMode="auto">
          <a:xfrm>
            <a:off x="3059113" y="5297488"/>
            <a:ext cx="792162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Tech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93" name="Freeform 49"/>
          <p:cNvSpPr>
            <a:spLocks/>
          </p:cNvSpPr>
          <p:nvPr/>
        </p:nvSpPr>
        <p:spPr bwMode="auto">
          <a:xfrm>
            <a:off x="2859088" y="5003800"/>
            <a:ext cx="95250" cy="379413"/>
          </a:xfrm>
          <a:custGeom>
            <a:avLst/>
            <a:gdLst>
              <a:gd name="T0" fmla="*/ 0 w 66"/>
              <a:gd name="T1" fmla="*/ 0 h 239"/>
              <a:gd name="T2" fmla="*/ 66 w 66"/>
              <a:gd name="T3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6" h="239">
                <a:moveTo>
                  <a:pt x="0" y="0"/>
                </a:moveTo>
                <a:cubicBezTo>
                  <a:pt x="0" y="101"/>
                  <a:pt x="26" y="193"/>
                  <a:pt x="66" y="239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4" name="Freeform 50"/>
          <p:cNvSpPr>
            <a:spLocks/>
          </p:cNvSpPr>
          <p:nvPr/>
        </p:nvSpPr>
        <p:spPr bwMode="auto">
          <a:xfrm>
            <a:off x="2932113" y="5348288"/>
            <a:ext cx="100012" cy="79375"/>
          </a:xfrm>
          <a:custGeom>
            <a:avLst/>
            <a:gdLst>
              <a:gd name="T0" fmla="*/ 21 w 69"/>
              <a:gd name="T1" fmla="*/ 0 h 50"/>
              <a:gd name="T2" fmla="*/ 69 w 69"/>
              <a:gd name="T3" fmla="*/ 50 h 50"/>
              <a:gd name="T4" fmla="*/ 0 w 69"/>
              <a:gd name="T5" fmla="*/ 39 h 50"/>
              <a:gd name="T6" fmla="*/ 21 w 69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50">
                <a:moveTo>
                  <a:pt x="21" y="0"/>
                </a:moveTo>
                <a:lnTo>
                  <a:pt x="69" y="50"/>
                </a:lnTo>
                <a:lnTo>
                  <a:pt x="0" y="39"/>
                </a:lnTo>
                <a:lnTo>
                  <a:pt x="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5" name="Freeform 51"/>
          <p:cNvSpPr>
            <a:spLocks/>
          </p:cNvSpPr>
          <p:nvPr/>
        </p:nvSpPr>
        <p:spPr bwMode="auto">
          <a:xfrm>
            <a:off x="3448050" y="5697538"/>
            <a:ext cx="179388" cy="341312"/>
          </a:xfrm>
          <a:custGeom>
            <a:avLst/>
            <a:gdLst>
              <a:gd name="T0" fmla="*/ 0 w 123"/>
              <a:gd name="T1" fmla="*/ 0 h 215"/>
              <a:gd name="T2" fmla="*/ 123 w 123"/>
              <a:gd name="T3" fmla="*/ 215 h 2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3" h="215">
                <a:moveTo>
                  <a:pt x="0" y="0"/>
                </a:moveTo>
                <a:cubicBezTo>
                  <a:pt x="0" y="97"/>
                  <a:pt x="50" y="183"/>
                  <a:pt x="123" y="215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6" name="Freeform 52"/>
          <p:cNvSpPr>
            <a:spLocks/>
          </p:cNvSpPr>
          <p:nvPr/>
        </p:nvSpPr>
        <p:spPr bwMode="auto">
          <a:xfrm>
            <a:off x="3613150" y="6002338"/>
            <a:ext cx="101600" cy="68262"/>
          </a:xfrm>
          <a:custGeom>
            <a:avLst/>
            <a:gdLst>
              <a:gd name="T0" fmla="*/ 9 w 69"/>
              <a:gd name="T1" fmla="*/ 0 h 43"/>
              <a:gd name="T2" fmla="*/ 69 w 69"/>
              <a:gd name="T3" fmla="*/ 35 h 43"/>
              <a:gd name="T4" fmla="*/ 0 w 69"/>
              <a:gd name="T5" fmla="*/ 43 h 43"/>
              <a:gd name="T6" fmla="*/ 9 w 69"/>
              <a:gd name="T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43">
                <a:moveTo>
                  <a:pt x="9" y="0"/>
                </a:moveTo>
                <a:lnTo>
                  <a:pt x="69" y="35"/>
                </a:lnTo>
                <a:lnTo>
                  <a:pt x="0" y="43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7" name="Freeform 53"/>
          <p:cNvSpPr>
            <a:spLocks/>
          </p:cNvSpPr>
          <p:nvPr/>
        </p:nvSpPr>
        <p:spPr bwMode="auto">
          <a:xfrm>
            <a:off x="3873500" y="6161088"/>
            <a:ext cx="233363" cy="160337"/>
          </a:xfrm>
          <a:custGeom>
            <a:avLst/>
            <a:gdLst>
              <a:gd name="T0" fmla="*/ 0 w 160"/>
              <a:gd name="T1" fmla="*/ 0 h 101"/>
              <a:gd name="T2" fmla="*/ 160 w 160"/>
              <a:gd name="T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0" h="101">
                <a:moveTo>
                  <a:pt x="0" y="0"/>
                </a:moveTo>
                <a:cubicBezTo>
                  <a:pt x="0" y="47"/>
                  <a:pt x="65" y="88"/>
                  <a:pt x="160" y="101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8" name="Freeform 54"/>
          <p:cNvSpPr>
            <a:spLocks/>
          </p:cNvSpPr>
          <p:nvPr/>
        </p:nvSpPr>
        <p:spPr bwMode="auto">
          <a:xfrm>
            <a:off x="4097338" y="6286500"/>
            <a:ext cx="100012" cy="69850"/>
          </a:xfrm>
          <a:custGeom>
            <a:avLst/>
            <a:gdLst>
              <a:gd name="T0" fmla="*/ 3 w 68"/>
              <a:gd name="T1" fmla="*/ 0 h 44"/>
              <a:gd name="T2" fmla="*/ 68 w 68"/>
              <a:gd name="T3" fmla="*/ 26 h 44"/>
              <a:gd name="T4" fmla="*/ 0 w 68"/>
              <a:gd name="T5" fmla="*/ 44 h 44"/>
              <a:gd name="T6" fmla="*/ 3 w 68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44">
                <a:moveTo>
                  <a:pt x="3" y="0"/>
                </a:moveTo>
                <a:lnTo>
                  <a:pt x="68" y="26"/>
                </a:lnTo>
                <a:lnTo>
                  <a:pt x="0" y="44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9" name="Freeform 55"/>
          <p:cNvSpPr>
            <a:spLocks/>
          </p:cNvSpPr>
          <p:nvPr/>
        </p:nvSpPr>
        <p:spPr bwMode="auto">
          <a:xfrm>
            <a:off x="5027613" y="6245225"/>
            <a:ext cx="280987" cy="82550"/>
          </a:xfrm>
          <a:custGeom>
            <a:avLst/>
            <a:gdLst>
              <a:gd name="T0" fmla="*/ 0 w 191"/>
              <a:gd name="T1" fmla="*/ 52 h 52"/>
              <a:gd name="T2" fmla="*/ 191 w 191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1" h="52">
                <a:moveTo>
                  <a:pt x="0" y="52"/>
                </a:moveTo>
                <a:cubicBezTo>
                  <a:pt x="78" y="52"/>
                  <a:pt x="152" y="32"/>
                  <a:pt x="19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0" name="Freeform 56"/>
          <p:cNvSpPr>
            <a:spLocks/>
          </p:cNvSpPr>
          <p:nvPr/>
        </p:nvSpPr>
        <p:spPr bwMode="auto">
          <a:xfrm>
            <a:off x="5275263" y="6161088"/>
            <a:ext cx="76200" cy="107950"/>
          </a:xfrm>
          <a:custGeom>
            <a:avLst/>
            <a:gdLst>
              <a:gd name="T0" fmla="*/ 0 w 52"/>
              <a:gd name="T1" fmla="*/ 47 h 68"/>
              <a:gd name="T2" fmla="*/ 52 w 52"/>
              <a:gd name="T3" fmla="*/ 0 h 68"/>
              <a:gd name="T4" fmla="*/ 38 w 52"/>
              <a:gd name="T5" fmla="*/ 68 h 68"/>
              <a:gd name="T6" fmla="*/ 0 w 52"/>
              <a:gd name="T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" h="68">
                <a:moveTo>
                  <a:pt x="0" y="47"/>
                </a:moveTo>
                <a:lnTo>
                  <a:pt x="52" y="0"/>
                </a:lnTo>
                <a:lnTo>
                  <a:pt x="38" y="6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1" name="Freeform 57"/>
          <p:cNvSpPr>
            <a:spLocks/>
          </p:cNvSpPr>
          <p:nvPr/>
        </p:nvSpPr>
        <p:spPr bwMode="auto">
          <a:xfrm>
            <a:off x="5510213" y="5794375"/>
            <a:ext cx="255587" cy="263525"/>
          </a:xfrm>
          <a:custGeom>
            <a:avLst/>
            <a:gdLst>
              <a:gd name="T0" fmla="*/ 0 w 174"/>
              <a:gd name="T1" fmla="*/ 166 h 166"/>
              <a:gd name="T2" fmla="*/ 174 w 174"/>
              <a:gd name="T3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4" h="166">
                <a:moveTo>
                  <a:pt x="0" y="166"/>
                </a:moveTo>
                <a:cubicBezTo>
                  <a:pt x="81" y="166"/>
                  <a:pt x="153" y="98"/>
                  <a:pt x="174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2" name="Freeform 58"/>
          <p:cNvSpPr>
            <a:spLocks/>
          </p:cNvSpPr>
          <p:nvPr/>
        </p:nvSpPr>
        <p:spPr bwMode="auto">
          <a:xfrm>
            <a:off x="5732463" y="5697538"/>
            <a:ext cx="65087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3" name="Freeform 59"/>
          <p:cNvSpPr>
            <a:spLocks/>
          </p:cNvSpPr>
          <p:nvPr/>
        </p:nvSpPr>
        <p:spPr bwMode="auto">
          <a:xfrm>
            <a:off x="6189663" y="5168900"/>
            <a:ext cx="144462" cy="271463"/>
          </a:xfrm>
          <a:custGeom>
            <a:avLst/>
            <a:gdLst>
              <a:gd name="T0" fmla="*/ 0 w 98"/>
              <a:gd name="T1" fmla="*/ 163 h 171"/>
              <a:gd name="T2" fmla="*/ 98 w 98"/>
              <a:gd name="T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8" h="171">
                <a:moveTo>
                  <a:pt x="0" y="163"/>
                </a:moveTo>
                <a:cubicBezTo>
                  <a:pt x="28" y="171"/>
                  <a:pt x="68" y="104"/>
                  <a:pt x="9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4" name="Freeform 60"/>
          <p:cNvSpPr>
            <a:spLocks/>
          </p:cNvSpPr>
          <p:nvPr/>
        </p:nvSpPr>
        <p:spPr bwMode="auto">
          <a:xfrm>
            <a:off x="6302375" y="5075238"/>
            <a:ext cx="61913" cy="111125"/>
          </a:xfrm>
          <a:custGeom>
            <a:avLst/>
            <a:gdLst>
              <a:gd name="T0" fmla="*/ 0 w 43"/>
              <a:gd name="T1" fmla="*/ 59 h 70"/>
              <a:gd name="T2" fmla="*/ 38 w 43"/>
              <a:gd name="T3" fmla="*/ 0 h 70"/>
              <a:gd name="T4" fmla="*/ 43 w 43"/>
              <a:gd name="T5" fmla="*/ 70 h 70"/>
              <a:gd name="T6" fmla="*/ 0 w 43"/>
              <a:gd name="T7" fmla="*/ 5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70">
                <a:moveTo>
                  <a:pt x="0" y="59"/>
                </a:moveTo>
                <a:lnTo>
                  <a:pt x="38" y="0"/>
                </a:lnTo>
                <a:lnTo>
                  <a:pt x="43" y="70"/>
                </a:lnTo>
                <a:lnTo>
                  <a:pt x="0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5" name="Freeform 61"/>
          <p:cNvSpPr>
            <a:spLocks/>
          </p:cNvSpPr>
          <p:nvPr/>
        </p:nvSpPr>
        <p:spPr bwMode="auto">
          <a:xfrm>
            <a:off x="7080250" y="4168775"/>
            <a:ext cx="147638" cy="190500"/>
          </a:xfrm>
          <a:custGeom>
            <a:avLst/>
            <a:gdLst>
              <a:gd name="T0" fmla="*/ 0 w 101"/>
              <a:gd name="T1" fmla="*/ 113 h 120"/>
              <a:gd name="T2" fmla="*/ 101 w 101"/>
              <a:gd name="T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1" h="120">
                <a:moveTo>
                  <a:pt x="0" y="113"/>
                </a:moveTo>
                <a:cubicBezTo>
                  <a:pt x="44" y="120"/>
                  <a:pt x="85" y="75"/>
                  <a:pt x="10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6" name="Freeform 62"/>
          <p:cNvSpPr>
            <a:spLocks/>
          </p:cNvSpPr>
          <p:nvPr/>
        </p:nvSpPr>
        <p:spPr bwMode="auto">
          <a:xfrm>
            <a:off x="7194550" y="4071938"/>
            <a:ext cx="65088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7" name="Freeform 63"/>
          <p:cNvSpPr>
            <a:spLocks/>
          </p:cNvSpPr>
          <p:nvPr/>
        </p:nvSpPr>
        <p:spPr bwMode="auto">
          <a:xfrm>
            <a:off x="7394575" y="3813175"/>
            <a:ext cx="57150" cy="157163"/>
          </a:xfrm>
          <a:custGeom>
            <a:avLst/>
            <a:gdLst>
              <a:gd name="T0" fmla="*/ 0 w 39"/>
              <a:gd name="T1" fmla="*/ 99 h 99"/>
              <a:gd name="T2" fmla="*/ 38 w 39"/>
              <a:gd name="T3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" h="99">
                <a:moveTo>
                  <a:pt x="0" y="99"/>
                </a:moveTo>
                <a:cubicBezTo>
                  <a:pt x="25" y="87"/>
                  <a:pt x="39" y="49"/>
                  <a:pt x="3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8" name="Freeform 64"/>
          <p:cNvSpPr>
            <a:spLocks/>
          </p:cNvSpPr>
          <p:nvPr/>
        </p:nvSpPr>
        <p:spPr bwMode="auto">
          <a:xfrm>
            <a:off x="6513513" y="4714875"/>
            <a:ext cx="146050" cy="257175"/>
          </a:xfrm>
          <a:custGeom>
            <a:avLst/>
            <a:gdLst>
              <a:gd name="T0" fmla="*/ 0 w 99"/>
              <a:gd name="T1" fmla="*/ 162 h 162"/>
              <a:gd name="T2" fmla="*/ 99 w 99"/>
              <a:gd name="T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9" h="162">
                <a:moveTo>
                  <a:pt x="0" y="162"/>
                </a:moveTo>
                <a:cubicBezTo>
                  <a:pt x="47" y="154"/>
                  <a:pt x="87" y="88"/>
                  <a:pt x="99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9" name="Freeform 65"/>
          <p:cNvSpPr>
            <a:spLocks/>
          </p:cNvSpPr>
          <p:nvPr/>
        </p:nvSpPr>
        <p:spPr bwMode="auto">
          <a:xfrm>
            <a:off x="6627813" y="4618038"/>
            <a:ext cx="63500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0" name="Freeform 66"/>
          <p:cNvSpPr>
            <a:spLocks/>
          </p:cNvSpPr>
          <p:nvPr/>
        </p:nvSpPr>
        <p:spPr bwMode="auto">
          <a:xfrm>
            <a:off x="2608263" y="4618038"/>
            <a:ext cx="26987" cy="215900"/>
          </a:xfrm>
          <a:custGeom>
            <a:avLst/>
            <a:gdLst>
              <a:gd name="T0" fmla="*/ 7 w 19"/>
              <a:gd name="T1" fmla="*/ 0 h 136"/>
              <a:gd name="T2" fmla="*/ 19 w 19"/>
              <a:gd name="T3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" h="136">
                <a:moveTo>
                  <a:pt x="7" y="0"/>
                </a:moveTo>
                <a:cubicBezTo>
                  <a:pt x="0" y="52"/>
                  <a:pt x="5" y="102"/>
                  <a:pt x="19" y="13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1" name="Freeform 67"/>
          <p:cNvSpPr>
            <a:spLocks/>
          </p:cNvSpPr>
          <p:nvPr/>
        </p:nvSpPr>
        <p:spPr bwMode="auto">
          <a:xfrm>
            <a:off x="2608263" y="4802188"/>
            <a:ext cx="92075" cy="98425"/>
          </a:xfrm>
          <a:custGeom>
            <a:avLst/>
            <a:gdLst>
              <a:gd name="T0" fmla="*/ 30 w 63"/>
              <a:gd name="T1" fmla="*/ 0 h 62"/>
              <a:gd name="T2" fmla="*/ 63 w 63"/>
              <a:gd name="T3" fmla="*/ 62 h 62"/>
              <a:gd name="T4" fmla="*/ 0 w 63"/>
              <a:gd name="T5" fmla="*/ 33 h 62"/>
              <a:gd name="T6" fmla="*/ 30 w 63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2">
                <a:moveTo>
                  <a:pt x="30" y="0"/>
                </a:moveTo>
                <a:lnTo>
                  <a:pt x="63" y="62"/>
                </a:lnTo>
                <a:lnTo>
                  <a:pt x="0" y="33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grpSp>
        <p:nvGrpSpPr>
          <p:cNvPr id="518212" name="Group 68"/>
          <p:cNvGrpSpPr>
            <a:grpSpLocks/>
          </p:cNvGrpSpPr>
          <p:nvPr/>
        </p:nvGrpSpPr>
        <p:grpSpPr bwMode="auto">
          <a:xfrm>
            <a:off x="395288" y="2314575"/>
            <a:ext cx="831850" cy="539750"/>
            <a:chOff x="249" y="1437"/>
            <a:chExt cx="524" cy="340"/>
          </a:xfrm>
        </p:grpSpPr>
        <p:sp>
          <p:nvSpPr>
            <p:cNvPr id="518213" name="Rectangle 69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4" name="Rectangle 70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5" name="Rectangle 71"/>
            <p:cNvSpPr>
              <a:spLocks noChangeArrowheads="1"/>
            </p:cNvSpPr>
            <p:nvPr/>
          </p:nvSpPr>
          <p:spPr bwMode="auto">
            <a:xfrm>
              <a:off x="386" y="1565"/>
              <a:ext cx="252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Scope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216" name="Freeform 72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7" name="Freeform 73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FF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218" name="Rectangle 74"/>
          <p:cNvSpPr>
            <a:spLocks noChangeArrowheads="1"/>
          </p:cNvSpPr>
          <p:nvPr/>
        </p:nvSpPr>
        <p:spPr bwMode="auto">
          <a:xfrm>
            <a:off x="1287463" y="2493963"/>
            <a:ext cx="7429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Scope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chemeClr val="tx1"/>
                </a:solidFill>
              </a:rPr>
              <a:t>Agreement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endParaRPr lang="en-GB" altLang="en-US" sz="1200" b="0" i="0" dirty="0">
              <a:solidFill>
                <a:schemeClr val="tx1"/>
              </a:solidFill>
            </a:endParaRPr>
          </a:p>
        </p:txBody>
      </p:sp>
      <p:sp>
        <p:nvSpPr>
          <p:cNvPr id="518219" name="Freeform 75"/>
          <p:cNvSpPr>
            <a:spLocks/>
          </p:cNvSpPr>
          <p:nvPr/>
        </p:nvSpPr>
        <p:spPr bwMode="auto">
          <a:xfrm>
            <a:off x="811213" y="2859088"/>
            <a:ext cx="26987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0" name="Freeform 76"/>
          <p:cNvSpPr>
            <a:spLocks/>
          </p:cNvSpPr>
          <p:nvPr/>
        </p:nvSpPr>
        <p:spPr bwMode="auto">
          <a:xfrm>
            <a:off x="812800" y="2949575"/>
            <a:ext cx="96838" cy="88900"/>
          </a:xfrm>
          <a:custGeom>
            <a:avLst/>
            <a:gdLst>
              <a:gd name="T0" fmla="*/ 26 w 66"/>
              <a:gd name="T1" fmla="*/ 0 h 56"/>
              <a:gd name="T2" fmla="*/ 66 w 66"/>
              <a:gd name="T3" fmla="*/ 56 h 56"/>
              <a:gd name="T4" fmla="*/ 0 w 66"/>
              <a:gd name="T5" fmla="*/ 36 h 56"/>
              <a:gd name="T6" fmla="*/ 26 w 6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6">
                <a:moveTo>
                  <a:pt x="26" y="0"/>
                </a:moveTo>
                <a:lnTo>
                  <a:pt x="66" y="56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1" name="Freeform 77"/>
          <p:cNvSpPr>
            <a:spLocks/>
          </p:cNvSpPr>
          <p:nvPr/>
        </p:nvSpPr>
        <p:spPr bwMode="auto">
          <a:xfrm>
            <a:off x="1068388" y="3103563"/>
            <a:ext cx="141287" cy="285750"/>
          </a:xfrm>
          <a:custGeom>
            <a:avLst/>
            <a:gdLst>
              <a:gd name="T0" fmla="*/ 0 w 96"/>
              <a:gd name="T1" fmla="*/ 0 h 180"/>
              <a:gd name="T2" fmla="*/ 96 w 96"/>
              <a:gd name="T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80">
                <a:moveTo>
                  <a:pt x="0" y="0"/>
                </a:moveTo>
                <a:cubicBezTo>
                  <a:pt x="30" y="74"/>
                  <a:pt x="65" y="140"/>
                  <a:pt x="96" y="18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2" name="Rectangle 78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z="1400" dirty="0"/>
          </a:p>
        </p:txBody>
      </p:sp>
      <p:sp>
        <p:nvSpPr>
          <p:cNvPr id="518223" name="Rectangle 79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4" name="Rectangle 80"/>
          <p:cNvSpPr>
            <a:spLocks noChangeArrowheads="1"/>
          </p:cNvSpPr>
          <p:nvPr/>
        </p:nvSpPr>
        <p:spPr bwMode="auto">
          <a:xfrm>
            <a:off x="1547813" y="3375025"/>
            <a:ext cx="35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400" b="0" i="0" dirty="0">
                <a:solidFill>
                  <a:srgbClr val="000000"/>
                </a:solidFill>
              </a:rPr>
              <a:t>HLD</a:t>
            </a:r>
            <a:endParaRPr lang="en-GB" altLang="en-US" sz="1400" i="0" dirty="0">
              <a:solidFill>
                <a:schemeClr val="tx1"/>
              </a:solidFill>
            </a:endParaRPr>
          </a:p>
        </p:txBody>
      </p:sp>
      <p:sp>
        <p:nvSpPr>
          <p:cNvPr id="518225" name="Freeform 81"/>
          <p:cNvSpPr>
            <a:spLocks/>
          </p:cNvSpPr>
          <p:nvPr/>
        </p:nvSpPr>
        <p:spPr bwMode="auto">
          <a:xfrm>
            <a:off x="1182688" y="3355975"/>
            <a:ext cx="96837" cy="92075"/>
          </a:xfrm>
          <a:custGeom>
            <a:avLst/>
            <a:gdLst>
              <a:gd name="T0" fmla="*/ 27 w 66"/>
              <a:gd name="T1" fmla="*/ 0 h 58"/>
              <a:gd name="T2" fmla="*/ 66 w 66"/>
              <a:gd name="T3" fmla="*/ 58 h 58"/>
              <a:gd name="T4" fmla="*/ 0 w 66"/>
              <a:gd name="T5" fmla="*/ 36 h 58"/>
              <a:gd name="T6" fmla="*/ 27 w 66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8">
                <a:moveTo>
                  <a:pt x="27" y="0"/>
                </a:moveTo>
                <a:lnTo>
                  <a:pt x="66" y="58"/>
                </a:lnTo>
                <a:lnTo>
                  <a:pt x="0" y="36"/>
                </a:lnTo>
                <a:lnTo>
                  <a:pt x="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6" name="Rectangle 82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7" name="Rectangle 83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8" name="Rectangle 84"/>
          <p:cNvSpPr>
            <a:spLocks noChangeArrowheads="1"/>
          </p:cNvSpPr>
          <p:nvPr/>
        </p:nvSpPr>
        <p:spPr bwMode="auto">
          <a:xfrm>
            <a:off x="7929172" y="2374663"/>
            <a:ext cx="737381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User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Acceptance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229" name="Freeform 85"/>
          <p:cNvSpPr>
            <a:spLocks/>
          </p:cNvSpPr>
          <p:nvPr/>
        </p:nvSpPr>
        <p:spPr bwMode="auto">
          <a:xfrm>
            <a:off x="7864475" y="3008313"/>
            <a:ext cx="314325" cy="204787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0" name="Freeform 86"/>
          <p:cNvSpPr>
            <a:spLocks/>
          </p:cNvSpPr>
          <p:nvPr/>
        </p:nvSpPr>
        <p:spPr bwMode="auto">
          <a:xfrm>
            <a:off x="7858125" y="299720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1" name="Freeform 87"/>
          <p:cNvSpPr>
            <a:spLocks/>
          </p:cNvSpPr>
          <p:nvPr/>
        </p:nvSpPr>
        <p:spPr bwMode="auto">
          <a:xfrm>
            <a:off x="7853363" y="3276600"/>
            <a:ext cx="153987" cy="185738"/>
          </a:xfrm>
          <a:custGeom>
            <a:avLst/>
            <a:gdLst>
              <a:gd name="T0" fmla="*/ 0 w 106"/>
              <a:gd name="T1" fmla="*/ 108 h 117"/>
              <a:gd name="T2" fmla="*/ 106 w 106"/>
              <a:gd name="T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17">
                <a:moveTo>
                  <a:pt x="0" y="108"/>
                </a:moveTo>
                <a:cubicBezTo>
                  <a:pt x="44" y="117"/>
                  <a:pt x="86" y="74"/>
                  <a:pt x="106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2" name="Freeform 88"/>
          <p:cNvSpPr>
            <a:spLocks/>
          </p:cNvSpPr>
          <p:nvPr/>
        </p:nvSpPr>
        <p:spPr bwMode="auto">
          <a:xfrm>
            <a:off x="7974013" y="3181350"/>
            <a:ext cx="63500" cy="109538"/>
          </a:xfrm>
          <a:custGeom>
            <a:avLst/>
            <a:gdLst>
              <a:gd name="T0" fmla="*/ 0 w 43"/>
              <a:gd name="T1" fmla="*/ 62 h 69"/>
              <a:gd name="T2" fmla="*/ 32 w 43"/>
              <a:gd name="T3" fmla="*/ 0 h 69"/>
              <a:gd name="T4" fmla="*/ 43 w 43"/>
              <a:gd name="T5" fmla="*/ 69 h 69"/>
              <a:gd name="T6" fmla="*/ 0 w 43"/>
              <a:gd name="T7" fmla="*/ 6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69">
                <a:moveTo>
                  <a:pt x="0" y="62"/>
                </a:moveTo>
                <a:lnTo>
                  <a:pt x="32" y="0"/>
                </a:lnTo>
                <a:lnTo>
                  <a:pt x="43" y="69"/>
                </a:lnTo>
                <a:lnTo>
                  <a:pt x="0" y="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3" name="Freeform 89"/>
          <p:cNvSpPr>
            <a:spLocks/>
          </p:cNvSpPr>
          <p:nvPr/>
        </p:nvSpPr>
        <p:spPr bwMode="auto">
          <a:xfrm>
            <a:off x="8178800" y="2924175"/>
            <a:ext cx="130175" cy="171450"/>
          </a:xfrm>
          <a:custGeom>
            <a:avLst/>
            <a:gdLst>
              <a:gd name="T0" fmla="*/ 0 w 88"/>
              <a:gd name="T1" fmla="*/ 101 h 108"/>
              <a:gd name="T2" fmla="*/ 88 w 88"/>
              <a:gd name="T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8" h="108">
                <a:moveTo>
                  <a:pt x="0" y="101"/>
                </a:moveTo>
                <a:cubicBezTo>
                  <a:pt x="43" y="108"/>
                  <a:pt x="78" y="67"/>
                  <a:pt x="8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4" name="Freeform 90"/>
          <p:cNvSpPr>
            <a:spLocks/>
          </p:cNvSpPr>
          <p:nvPr/>
        </p:nvSpPr>
        <p:spPr bwMode="auto">
          <a:xfrm>
            <a:off x="8275638" y="2817813"/>
            <a:ext cx="65087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3" name="Right Brace 2"/>
          <p:cNvSpPr/>
          <p:nvPr/>
        </p:nvSpPr>
        <p:spPr>
          <a:xfrm>
            <a:off x="6376988" y="5926137"/>
            <a:ext cx="612775" cy="67151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092280" y="609329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Static</a:t>
            </a:r>
            <a:endParaRPr lang="en-GB" dirty="0"/>
          </a:p>
        </p:txBody>
      </p:sp>
      <p:sp>
        <p:nvSpPr>
          <p:cNvPr id="100" name="Right Brace 99"/>
          <p:cNvSpPr/>
          <p:nvPr/>
        </p:nvSpPr>
        <p:spPr>
          <a:xfrm flipH="1">
            <a:off x="4547983" y="2219353"/>
            <a:ext cx="574200" cy="327657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3419872" y="364502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Dynamic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121024" y="5752306"/>
            <a:ext cx="5057775" cy="989062"/>
          </a:xfrm>
          <a:prstGeom prst="rect">
            <a:avLst/>
          </a:prstGeom>
          <a:solidFill>
            <a:schemeClr val="bg1">
              <a:alpha val="6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46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Testable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6800" y="1698985"/>
            <a:ext cx="8151900" cy="4826359"/>
          </a:xfrm>
        </p:spPr>
        <p:txBody>
          <a:bodyPr/>
          <a:lstStyle/>
          <a:p>
            <a:r>
              <a:rPr lang="en-GB" dirty="0" smtClean="0"/>
              <a:t>Built on the concept of Test </a:t>
            </a:r>
            <a:r>
              <a:rPr lang="en-GB" dirty="0"/>
              <a:t>Driven </a:t>
            </a:r>
            <a:r>
              <a:rPr lang="en-GB" dirty="0" smtClean="0"/>
              <a:t>Development (TDD)</a:t>
            </a:r>
          </a:p>
          <a:p>
            <a:endParaRPr lang="en-GB" dirty="0" smtClean="0"/>
          </a:p>
          <a:p>
            <a:r>
              <a:rPr lang="en-GB" dirty="0" smtClean="0"/>
              <a:t>Invented </a:t>
            </a:r>
            <a:r>
              <a:rPr lang="en-GB" dirty="0"/>
              <a:t>by Dan North </a:t>
            </a: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://dannorth.net/introducing-bdd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 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Expected </a:t>
            </a:r>
            <a:r>
              <a:rPr lang="en-GB" dirty="0"/>
              <a:t>behaviour is expressed </a:t>
            </a:r>
            <a:r>
              <a:rPr lang="en-GB" dirty="0" smtClean="0"/>
              <a:t>in </a:t>
            </a:r>
            <a:r>
              <a:rPr lang="en-GB" dirty="0"/>
              <a:t>plain </a:t>
            </a:r>
            <a:r>
              <a:rPr lang="en-GB" dirty="0" smtClean="0"/>
              <a:t>text</a:t>
            </a:r>
          </a:p>
          <a:p>
            <a:endParaRPr lang="en-GB" dirty="0"/>
          </a:p>
          <a:p>
            <a:r>
              <a:rPr lang="en-GB" dirty="0" smtClean="0"/>
              <a:t>User story statements are hard to test:</a:t>
            </a:r>
          </a:p>
          <a:p>
            <a:pPr lvl="1"/>
            <a:r>
              <a:rPr lang="en-GB" sz="2000" dirty="0" smtClean="0"/>
              <a:t>User story: 	</a:t>
            </a:r>
            <a:br>
              <a:rPr lang="en-GB" sz="2000" dirty="0" smtClean="0"/>
            </a:br>
            <a:r>
              <a:rPr lang="en-GB" sz="2000" dirty="0" smtClean="0"/>
              <a:t>"As a [role] I want [feature] so that [benefit]“</a:t>
            </a:r>
          </a:p>
          <a:p>
            <a:pPr lvl="1"/>
            <a:endParaRPr lang="en-GB" sz="2000" dirty="0" smtClean="0"/>
          </a:p>
          <a:p>
            <a:r>
              <a:rPr lang="en-GB" dirty="0" smtClean="0"/>
              <a:t>BDD  statements are testable and become a documented specification of how your application should behave:</a:t>
            </a:r>
          </a:p>
          <a:p>
            <a:pPr lvl="1"/>
            <a:r>
              <a:rPr lang="en-GB" sz="2000" dirty="0" smtClean="0"/>
              <a:t>BDD definition:	</a:t>
            </a:r>
            <a:br>
              <a:rPr lang="en-GB" sz="2000" dirty="0" smtClean="0"/>
            </a:br>
            <a:r>
              <a:rPr lang="en-GB" sz="2000" dirty="0" smtClean="0"/>
              <a:t>“Given </a:t>
            </a:r>
            <a:r>
              <a:rPr lang="en-GB" sz="2000" dirty="0"/>
              <a:t>[initial context], when [event occurs], then [ensure some outcomes</a:t>
            </a:r>
            <a:r>
              <a:rPr lang="en-GB" sz="2000" dirty="0" smtClean="0"/>
              <a:t>]”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 Driven </a:t>
            </a:r>
            <a:r>
              <a:rPr lang="en-GB" dirty="0" smtClean="0"/>
              <a:t>Development (BDD)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6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“Until </a:t>
            </a:r>
            <a:r>
              <a:rPr lang="en-GB" dirty="0"/>
              <a:t>your code is green like a </a:t>
            </a:r>
            <a:r>
              <a:rPr lang="en-GB" dirty="0" smtClean="0"/>
              <a:t>cuke”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Cucumber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85938"/>
            <a:ext cx="5202302" cy="445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www.masterthought.net/design/img/cucumb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74" y="285936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Alternatives to Cucumber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Alternatives</a:t>
            </a:r>
            <a:endParaRPr lang="en-GB" dirty="0"/>
          </a:p>
        </p:txBody>
      </p:sp>
      <p:pic>
        <p:nvPicPr>
          <p:cNvPr id="7170" name="Picture 2" descr="http://fitnesse.org/files/images/FitNesseLogo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39125"/>
            <a:ext cx="1765938" cy="17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15" y="1700808"/>
            <a:ext cx="36957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 descr="http://jbehave.org/images/jbehave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982326"/>
            <a:ext cx="303847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oncordion is a simple, but powerful, agile acceptance testing tool for Java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363199"/>
            <a:ext cx="3876675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62388"/>
            <a:ext cx="31527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4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Functional testing with Selenium </a:t>
            </a:r>
            <a:r>
              <a:rPr lang="en-GB" dirty="0"/>
              <a:t>automates </a:t>
            </a:r>
            <a:r>
              <a:rPr lang="en-GB" dirty="0" smtClean="0"/>
              <a:t>browsers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Functional testing </a:t>
            </a:r>
            <a:r>
              <a:rPr lang="en-GB" dirty="0" smtClean="0"/>
              <a:t>is </a:t>
            </a:r>
            <a:r>
              <a:rPr lang="en-GB" dirty="0"/>
              <a:t>testing of the application’s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user </a:t>
            </a:r>
            <a:r>
              <a:rPr lang="en-GB" dirty="0"/>
              <a:t>interface that determines how the application and the </a:t>
            </a:r>
            <a:r>
              <a:rPr lang="en-GB" dirty="0" smtClean="0"/>
              <a:t>user</a:t>
            </a:r>
            <a:br>
              <a:rPr lang="en-GB" dirty="0" smtClean="0"/>
            </a:br>
            <a:r>
              <a:rPr lang="en-GB" dirty="0" smtClean="0"/>
              <a:t>interact </a:t>
            </a:r>
            <a:r>
              <a:rPr lang="en-GB" dirty="0"/>
              <a:t>and whether the application performs properly</a:t>
            </a:r>
            <a:r>
              <a:rPr lang="en-GB" dirty="0" smtClean="0"/>
              <a:t>.</a:t>
            </a:r>
          </a:p>
          <a:p>
            <a:r>
              <a:rPr lang="en-GB" dirty="0" smtClean="0"/>
              <a:t>Usually we ant to parallelise this as much as possible using a grid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Functional Testing - Selenium</a:t>
            </a:r>
            <a:endParaRPr lang="en-GB" dirty="0"/>
          </a:p>
        </p:txBody>
      </p:sp>
      <p:pic>
        <p:nvPicPr>
          <p:cNvPr id="5122" name="Picture 2" descr="Seleniu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33" y="1489348"/>
            <a:ext cx="1309989" cy="11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Wc2ql6Qyq19zAFodQCP-D7iiBH2ZheQlJB3vqRoV9LpHV14JxLRiDpCF-S-90QT0aIDto8NvnaSdqR2rJD495agvYd9iPk5Mex6Yp5DLK2s_8alWX_oWgPqYags-12hf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76595"/>
            <a:ext cx="3312368" cy="38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27984" y="638248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100" dirty="0">
                <a:hlinkClick r:id="rId5"/>
              </a:rPr>
              <a:t>https://</a:t>
            </a:r>
            <a:r>
              <a:rPr lang="en-GB" sz="1100" dirty="0" smtClean="0">
                <a:hlinkClick r:id="rId5"/>
              </a:rPr>
              <a:t>www.varnish-software.com/blog/selenium-grid-parallel-automation-testing-varnish-administration-console</a:t>
            </a:r>
            <a:r>
              <a:rPr lang="en-GB" sz="1100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524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Selenium Hub/Grid View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Functional Testing - Selenium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2060848"/>
            <a:ext cx="834389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Security Integration Testing with Selenium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Free </a:t>
            </a:r>
            <a:r>
              <a:rPr lang="en-GB" dirty="0"/>
              <a:t>open source penetration security tool for vulnerability </a:t>
            </a:r>
            <a:r>
              <a:rPr lang="en-GB" dirty="0" smtClean="0"/>
              <a:t>discovery.</a:t>
            </a:r>
          </a:p>
          <a:p>
            <a:endParaRPr lang="en-GB" dirty="0" smtClean="0"/>
          </a:p>
          <a:p>
            <a:r>
              <a:rPr lang="en-GB" dirty="0" smtClean="0"/>
              <a:t>Scans HTTP Requests/Responses against the Common </a:t>
            </a:r>
            <a:r>
              <a:rPr lang="en-GB" dirty="0"/>
              <a:t>Vulnerabilities and </a:t>
            </a:r>
            <a:r>
              <a:rPr lang="en-GB" dirty="0" smtClean="0"/>
              <a:t>Exposures (CVE) database</a:t>
            </a:r>
          </a:p>
          <a:p>
            <a:pPr lvl="1"/>
            <a:r>
              <a:rPr lang="en-GB" dirty="0" smtClean="0"/>
              <a:t>SQL Injections</a:t>
            </a:r>
          </a:p>
          <a:p>
            <a:pPr lvl="1"/>
            <a:r>
              <a:rPr lang="en-GB" dirty="0" smtClean="0"/>
              <a:t>Cross-site scripting attacks</a:t>
            </a:r>
          </a:p>
          <a:p>
            <a:pPr lvl="1"/>
            <a:r>
              <a:rPr lang="en-GB" dirty="0" smtClean="0"/>
              <a:t>Information disclosure (session IDs etc)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Route your Selenium functional tests through the intercepting proxy.</a:t>
            </a:r>
          </a:p>
          <a:p>
            <a:endParaRPr lang="en-GB" dirty="0" smtClean="0"/>
          </a:p>
          <a:p>
            <a:r>
              <a:rPr lang="en-GB" dirty="0" smtClean="0"/>
              <a:t>Generate XML/HTML Vulnerability reports.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Security Testing – OWASP Zed Attack Proxy (ZAP)</a:t>
            </a:r>
            <a:endParaRPr lang="en-GB" dirty="0"/>
          </a:p>
        </p:txBody>
      </p:sp>
      <p:pic>
        <p:nvPicPr>
          <p:cNvPr id="1026" name="Picture 2" descr="http://www.chmag.in/system/files/imagecache/200xXX/header_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66781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Security Testing  - Example ZAP Report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Security Testing – OWASP Zed Attack Proxy (ZAP)</a:t>
            </a:r>
            <a:endParaRPr lang="en-GB" dirty="0"/>
          </a:p>
        </p:txBody>
      </p:sp>
      <p:pic>
        <p:nvPicPr>
          <p:cNvPr id="1026" name="Picture 2" descr="http://www.chmag.in/system/files/imagecache/200xXX/header_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636912"/>
            <a:ext cx="1040904" cy="10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" y="1727126"/>
            <a:ext cx="8310859" cy="46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Lots of alternatives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Alternatives </a:t>
            </a:r>
            <a:endParaRPr lang="en-GB" dirty="0"/>
          </a:p>
        </p:txBody>
      </p:sp>
      <p:pic>
        <p:nvPicPr>
          <p:cNvPr id="5122" name="Picture 2" descr="Seleniu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3" y="4151834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blog.qatestlab.com/wp-content/uploads/2011/03/watir-web-app-testin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79496"/>
            <a:ext cx="3116894" cy="10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1.autoit-cdn.com/site/wp-content/themes/TheCorporation/images/logo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73" y="3680055"/>
            <a:ext cx="2350535" cy="80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6.googleusercontent.com/-6kPAj1PEOiA/AAAAAAAAAAI/AAAAAAAAACI/UbJe2kQ6374/pho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1163588" cy="11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1872208" cy="5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1" descr="https://pbs.twimg.com/profile_images/3540976963/ccf11950bf0bc7e8bef76a8eb7b5a0f0_400x400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20" y="2651988"/>
            <a:ext cx="1001946" cy="10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bryntum.com/wp-content/uploads/2014/09/saucelabs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71" y="4347363"/>
            <a:ext cx="2771800" cy="10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oasta.files.wordpress.com/2012/01/cropped-soasta_logo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09" y="6059752"/>
            <a:ext cx="2571899" cy="57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6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Why do we test?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6800" y="1563329"/>
            <a:ext cx="4456944" cy="1505631"/>
          </a:xfrm>
        </p:spPr>
        <p:txBody>
          <a:bodyPr/>
          <a:lstStyle/>
          <a:p>
            <a:r>
              <a:rPr lang="en-GB" sz="1800" dirty="0" smtClean="0"/>
              <a:t>Utility of the software “fit for purpose”</a:t>
            </a:r>
          </a:p>
          <a:p>
            <a:r>
              <a:rPr lang="en-GB" sz="1800" dirty="0" smtClean="0"/>
              <a:t>How </a:t>
            </a:r>
            <a:r>
              <a:rPr lang="en-GB" sz="1800" dirty="0"/>
              <a:t>well the software is designed and </a:t>
            </a:r>
            <a:r>
              <a:rPr lang="en-GB" sz="1800" dirty="0" smtClean="0"/>
              <a:t>implemented</a:t>
            </a:r>
          </a:p>
          <a:p>
            <a:r>
              <a:rPr lang="en-GB" sz="1800" dirty="0" smtClean="0"/>
              <a:t>Standards will be subjective</a:t>
            </a:r>
          </a:p>
          <a:p>
            <a:endParaRPr lang="en-GB" sz="1800" dirty="0" smtClean="0"/>
          </a:p>
          <a:p>
            <a:endParaRPr lang="en-GB" sz="1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Quality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2347805">
            <a:off x="7421023" y="3931770"/>
            <a:ext cx="275334" cy="14690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*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3376" y="520403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Source: </a:t>
            </a:r>
            <a:r>
              <a:rPr lang="en-GB" sz="1200" i="1" dirty="0" smtClean="0">
                <a:hlinkClick r:id="rId3"/>
              </a:rPr>
              <a:t>http://www.osnews.com/comics</a:t>
            </a:r>
            <a:endParaRPr lang="en-GB" sz="1200" i="1" dirty="0" smtClean="0"/>
          </a:p>
          <a:p>
            <a:r>
              <a:rPr lang="en-GB" sz="1200" dirty="0" smtClean="0"/>
              <a:t>N.B. WTF = Why The Face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05" y="2235234"/>
            <a:ext cx="3096344" cy="281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5086" y="3465508"/>
            <a:ext cx="4888658" cy="1760968"/>
            <a:chOff x="65086" y="3465508"/>
            <a:chExt cx="4888658" cy="1760968"/>
          </a:xfrm>
        </p:grpSpPr>
        <p:sp>
          <p:nvSpPr>
            <p:cNvPr id="5" name="Rectangle 4"/>
            <p:cNvSpPr/>
            <p:nvPr/>
          </p:nvSpPr>
          <p:spPr>
            <a:xfrm>
              <a:off x="381744" y="3465508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/>
                <a:t>Typical considerations </a:t>
              </a:r>
              <a:r>
                <a:rPr lang="en-GB" dirty="0" smtClean="0"/>
                <a:t>of owning tests:</a:t>
              </a:r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086" y="3903037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600" dirty="0" smtClean="0"/>
                <a:t>Maintenance </a:t>
              </a:r>
              <a:r>
                <a:rPr lang="en-GB" sz="1600" dirty="0"/>
                <a:t>cost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Technical Debt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More people will read the code than write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600" dirty="0" smtClean="0"/>
                <a:t>Risk e.g. of Financial </a:t>
              </a:r>
              <a:r>
                <a:rPr lang="en-GB" sz="1600" dirty="0"/>
                <a:t>losses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6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923925" eaLnBrk="0" hangingPunct="0">
              <a:lnSpc>
                <a:spcPct val="97000"/>
              </a:lnSpc>
              <a:spcBef>
                <a:spcPct val="49000"/>
              </a:spcBef>
            </a:pPr>
            <a:r>
              <a:rPr lang="en-GB" sz="2000" dirty="0" smtClean="0"/>
              <a:t>Introduction to Stubbing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Isolation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88658" y="1666564"/>
            <a:ext cx="85971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050" dirty="0"/>
              <a:t>Software may include an integration of a great number of different dependent systems / components.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050" dirty="0"/>
              <a:t>When developing an update to a system, it will be necessary to regression test interactions with dependent systems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7496" y="4216940"/>
            <a:ext cx="848879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050" dirty="0"/>
              <a:t>Possible challenges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050" dirty="0"/>
              <a:t>costs associating with creating a test instance (e.g. for hosting, or for paying a third party)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050" dirty="0"/>
              <a:t>complexity of hosting e.g. due the requirement for all of the underlying systems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050" dirty="0"/>
              <a:t>the need for specific test data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050" dirty="0"/>
              <a:t>stability e.g. the dependent system may not yet be </a:t>
            </a:r>
            <a:r>
              <a:rPr lang="en-GB" sz="1050" dirty="0" smtClean="0"/>
              <a:t>written</a:t>
            </a:r>
            <a:endParaRPr lang="en-GB" sz="105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050" dirty="0"/>
              <a:t>Stubbing is the process of writing a substitute piece of software to imitate the dependent system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6248" y="2233710"/>
            <a:ext cx="6815239" cy="1933831"/>
            <a:chOff x="5332498" y="3506365"/>
            <a:chExt cx="6815239" cy="1933831"/>
          </a:xfrm>
        </p:grpSpPr>
        <p:sp>
          <p:nvSpPr>
            <p:cNvPr id="40" name="Rectangle 39"/>
            <p:cNvSpPr/>
            <p:nvPr/>
          </p:nvSpPr>
          <p:spPr>
            <a:xfrm>
              <a:off x="5332498" y="3506365"/>
              <a:ext cx="1008112" cy="5206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Booking </a:t>
              </a:r>
              <a:br>
                <a:rPr lang="en-GB" sz="1200" dirty="0" smtClean="0"/>
              </a:br>
              <a:r>
                <a:rPr lang="en-GB" sz="1200" dirty="0" smtClean="0"/>
                <a:t>website</a:t>
              </a:r>
              <a:endParaRPr lang="en-GB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5200" y="3506365"/>
              <a:ext cx="1008112" cy="5206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Payments System</a:t>
              </a:r>
              <a:endParaRPr lang="en-GB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95200" y="4389605"/>
              <a:ext cx="1008112" cy="5206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Enterprise Service Bus</a:t>
              </a:r>
              <a:endParaRPr lang="en-GB" sz="1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44866" y="3859661"/>
              <a:ext cx="1008112" cy="5206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ERP System</a:t>
              </a:r>
              <a:endParaRPr lang="en-GB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44866" y="4919549"/>
              <a:ext cx="1008112" cy="5206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Billing System</a:t>
              </a:r>
              <a:endParaRPr lang="en-GB" sz="1200" dirty="0"/>
            </a:p>
          </p:txBody>
        </p:sp>
        <p:cxnSp>
          <p:nvCxnSpPr>
            <p:cNvPr id="51" name="Straight Arrow Connector 50"/>
            <p:cNvCxnSpPr>
              <a:stCxn id="40" idx="3"/>
              <a:endCxn id="41" idx="1"/>
            </p:cNvCxnSpPr>
            <p:nvPr/>
          </p:nvCxnSpPr>
          <p:spPr>
            <a:xfrm>
              <a:off x="6340610" y="3766688"/>
              <a:ext cx="654590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40" idx="3"/>
              <a:endCxn id="42" idx="1"/>
            </p:cNvCxnSpPr>
            <p:nvPr/>
          </p:nvCxnSpPr>
          <p:spPr>
            <a:xfrm>
              <a:off x="6340610" y="3766688"/>
              <a:ext cx="654590" cy="883240"/>
            </a:xfrm>
            <a:prstGeom prst="bentConnector3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42" idx="3"/>
              <a:endCxn id="43" idx="1"/>
            </p:cNvCxnSpPr>
            <p:nvPr/>
          </p:nvCxnSpPr>
          <p:spPr>
            <a:xfrm flipV="1">
              <a:off x="8003312" y="4119984"/>
              <a:ext cx="641554" cy="529944"/>
            </a:xfrm>
            <a:prstGeom prst="bentConnector3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42" idx="3"/>
              <a:endCxn id="49" idx="1"/>
            </p:cNvCxnSpPr>
            <p:nvPr/>
          </p:nvCxnSpPr>
          <p:spPr>
            <a:xfrm>
              <a:off x="8003312" y="4649929"/>
              <a:ext cx="641554" cy="529944"/>
            </a:xfrm>
            <a:prstGeom prst="bentConnector3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332498" y="4566253"/>
              <a:ext cx="1008112" cy="5206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Fraud system</a:t>
              </a:r>
              <a:endParaRPr lang="en-GB" sz="1200" dirty="0"/>
            </a:p>
          </p:txBody>
        </p:sp>
        <p:cxnSp>
          <p:nvCxnSpPr>
            <p:cNvPr id="58" name="Straight Arrow Connector 57"/>
            <p:cNvCxnSpPr>
              <a:stCxn id="40" idx="2"/>
              <a:endCxn id="57" idx="0"/>
            </p:cNvCxnSpPr>
            <p:nvPr/>
          </p:nvCxnSpPr>
          <p:spPr>
            <a:xfrm>
              <a:off x="5836554" y="4027012"/>
              <a:ext cx="0" cy="539242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10589082" y="3859661"/>
              <a:ext cx="1296144" cy="2084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700" i="1" dirty="0" smtClean="0"/>
                <a:t>System under development</a:t>
              </a:r>
              <a:endParaRPr lang="en-GB" sz="700" i="1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589082" y="4168795"/>
              <a:ext cx="1296144" cy="20841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700" i="1" dirty="0" smtClean="0"/>
                <a:t>Integrated dependent system</a:t>
              </a:r>
              <a:endParaRPr lang="en-GB" sz="700" i="1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589082" y="4477929"/>
              <a:ext cx="1296144" cy="20841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700" i="1" dirty="0" smtClean="0"/>
                <a:t>Underlying dependent system</a:t>
              </a:r>
              <a:endParaRPr lang="en-GB" sz="700" i="1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10582564" y="4882169"/>
              <a:ext cx="438566" cy="4649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10582564" y="5235465"/>
              <a:ext cx="438566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1012490" y="4757146"/>
              <a:ext cx="113524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i="1" dirty="0" smtClean="0"/>
                <a:t>Direct integration to test</a:t>
              </a:r>
            </a:p>
            <a:p>
              <a:endParaRPr lang="en-GB" sz="1200" i="1" dirty="0" smtClean="0"/>
            </a:p>
            <a:p>
              <a:r>
                <a:rPr lang="en-GB" sz="700" i="1" dirty="0" smtClean="0"/>
                <a:t>Dependent integration</a:t>
              </a:r>
              <a:endParaRPr lang="en-GB" sz="700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9592" y="5341697"/>
            <a:ext cx="6759006" cy="1342291"/>
            <a:chOff x="4868818" y="5557372"/>
            <a:chExt cx="6759006" cy="1342291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10190891" y="6639967"/>
              <a:ext cx="438566" cy="4649"/>
            </a:xfrm>
            <a:prstGeom prst="straightConnector1">
              <a:avLst/>
            </a:prstGeom>
            <a:ln>
              <a:solidFill>
                <a:srgbClr val="FF5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0620817" y="6514942"/>
              <a:ext cx="1007007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i="1" dirty="0" smtClean="0"/>
                <a:t>Emulated integration</a:t>
              </a:r>
            </a:p>
            <a:p>
              <a:endParaRPr lang="en-GB" sz="1200" i="1" dirty="0" smtClean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920808" y="5557372"/>
              <a:ext cx="1008112" cy="523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Booking </a:t>
              </a:r>
              <a:br>
                <a:rPr lang="en-GB" sz="1200" dirty="0" smtClean="0"/>
              </a:br>
              <a:r>
                <a:rPr lang="en-GB" sz="1200" dirty="0" smtClean="0"/>
                <a:t>website</a:t>
              </a:r>
              <a:endParaRPr lang="en-GB" sz="1200" dirty="0"/>
            </a:p>
          </p:txBody>
        </p:sp>
        <p:cxnSp>
          <p:nvCxnSpPr>
            <p:cNvPr id="71" name="Straight Arrow Connector 70"/>
            <p:cNvCxnSpPr>
              <a:stCxn id="67" idx="3"/>
              <a:endCxn id="74" idx="2"/>
            </p:cNvCxnSpPr>
            <p:nvPr/>
          </p:nvCxnSpPr>
          <p:spPr>
            <a:xfrm flipV="1">
              <a:off x="5928920" y="5817319"/>
              <a:ext cx="661570" cy="1653"/>
            </a:xfrm>
            <a:prstGeom prst="straightConnector1">
              <a:avLst/>
            </a:prstGeom>
            <a:ln>
              <a:solidFill>
                <a:srgbClr val="FF5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7" idx="3"/>
              <a:endCxn id="75" idx="2"/>
            </p:cNvCxnSpPr>
            <p:nvPr/>
          </p:nvCxnSpPr>
          <p:spPr>
            <a:xfrm>
              <a:off x="5928920" y="5818972"/>
              <a:ext cx="661571" cy="508963"/>
            </a:xfrm>
            <a:prstGeom prst="bentConnector3">
              <a:avLst/>
            </a:prstGeom>
            <a:ln>
              <a:solidFill>
                <a:srgbClr val="FF5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7" idx="2"/>
              <a:endCxn id="76" idx="0"/>
            </p:cNvCxnSpPr>
            <p:nvPr/>
          </p:nvCxnSpPr>
          <p:spPr>
            <a:xfrm>
              <a:off x="5424865" y="6080572"/>
              <a:ext cx="9849" cy="312811"/>
            </a:xfrm>
            <a:prstGeom prst="straightConnector1">
              <a:avLst/>
            </a:prstGeom>
            <a:ln>
              <a:solidFill>
                <a:srgbClr val="FF5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6590490" y="5589681"/>
              <a:ext cx="1230655" cy="4552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Payments System</a:t>
              </a:r>
              <a:endParaRPr lang="en-GB" sz="120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6590491" y="6100297"/>
              <a:ext cx="1230654" cy="4552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ESB</a:t>
              </a:r>
              <a:endParaRPr lang="en-GB" sz="120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4868818" y="6393382"/>
              <a:ext cx="1131791" cy="4552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Fraud System</a:t>
              </a:r>
              <a:endParaRPr lang="en-GB" sz="120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0125401" y="5572845"/>
              <a:ext cx="1158646" cy="4552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050" dirty="0" smtClean="0"/>
                <a:t>Stub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6377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Someone invented a commercial product for that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Virtualisation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504" y="1845399"/>
            <a:ext cx="89644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b="1" dirty="0" smtClean="0"/>
              <a:t>A commercial Service Virtualisation tool provides an automated alternative to manually writing stubs to emulate other systems when writing software.</a:t>
            </a:r>
          </a:p>
          <a:p>
            <a:endParaRPr lang="en-GB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The majority of the benefits for using Service Virtualisation are an exact match of the benefits of using stubs.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The main added benefits of Service Virtualisation are a result of the ease of stub creation/recreation: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200" dirty="0" smtClean="0"/>
              <a:t>A reduction in </a:t>
            </a:r>
            <a:r>
              <a:rPr lang="en-GB" sz="1200" dirty="0"/>
              <a:t>operational </a:t>
            </a:r>
            <a:r>
              <a:rPr lang="en-GB" sz="1200" dirty="0" smtClean="0"/>
              <a:t>costs related to creating stubs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200" dirty="0" smtClean="0"/>
              <a:t>Greater adoption of stubs and hence realisation of more of the associated benefits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In addition, some </a:t>
            </a:r>
            <a:r>
              <a:rPr lang="en-GB" sz="1400" dirty="0"/>
              <a:t>Service Virtualisation </a:t>
            </a:r>
            <a:r>
              <a:rPr lang="en-GB" sz="1400" dirty="0" smtClean="0"/>
              <a:t>tools can be used to act like a test harness and exercise your system.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/>
              <a:t>The decision to adopt a </a:t>
            </a:r>
            <a:r>
              <a:rPr lang="en-GB" sz="1400" dirty="0"/>
              <a:t>Service Virtualisation </a:t>
            </a:r>
            <a:r>
              <a:rPr lang="en-GB" sz="1400" dirty="0" smtClean="0"/>
              <a:t>tool requires a cost benefit analysis of the following alternatives:</a:t>
            </a:r>
            <a:endParaRPr lang="en-GB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200" dirty="0" smtClean="0"/>
              <a:t>Make available more tests instances of other systems (thus removing the need for emulation)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200" dirty="0" smtClean="0"/>
              <a:t>Manually create stubs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sz="1200" dirty="0" smtClean="0"/>
              <a:t>Purchasing and adopting a </a:t>
            </a:r>
            <a:r>
              <a:rPr lang="en-GB" sz="1200" dirty="0"/>
              <a:t>Service Virtualisation tool </a:t>
            </a:r>
            <a:endParaRPr lang="en-GB" sz="14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b="1" dirty="0" smtClean="0"/>
              <a:t>The better you are at creating test instances of other systems (with data), they less you may need stubs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14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b="1" dirty="0" smtClean="0"/>
              <a:t>The more formally contract-drive you components (APIs) are, the less integrated testing needed.</a:t>
            </a:r>
          </a:p>
        </p:txBody>
      </p:sp>
      <p:pic>
        <p:nvPicPr>
          <p:cNvPr id="10242" name="Picture 2" descr="http://api.ning.com/files/-i6IiG*TvNRtTP7TFCR98dCOEqti64uwvbo7Fi--18SHsKGUyRcngZ-2z7CKecG3J2wsThXJSBg1G7ug3pZa2TeOT0rzLRzU/CALISA3color_s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8" y="5733424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-01.ibm.com/software/mx/rational/welcome/greenhat/images/green_hat_556x1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14" y="6326254"/>
            <a:ext cx="1512000" cy="3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314641"/>
            <a:ext cx="1512000" cy="3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1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What else can be done?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Reducing The Risk of Releasing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038498" y="2492896"/>
            <a:ext cx="787336" cy="509988"/>
            <a:chOff x="4299869" y="1700808"/>
            <a:chExt cx="1280242" cy="580256"/>
          </a:xfrm>
        </p:grpSpPr>
        <p:grpSp>
          <p:nvGrpSpPr>
            <p:cNvPr id="86" name="Group 8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33CC33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Compile &amp; Package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58396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58396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1038498" y="3143328"/>
            <a:ext cx="788150" cy="511200"/>
            <a:chOff x="4299869" y="1700808"/>
            <a:chExt cx="1280242" cy="580256"/>
          </a:xfrm>
        </p:grpSpPr>
        <p:grpSp>
          <p:nvGrpSpPr>
            <p:cNvPr id="81" name="Group 80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C0000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Sonar Code Analysis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2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37684" y="3794972"/>
            <a:ext cx="788150" cy="511200"/>
            <a:chOff x="4299869" y="1700808"/>
            <a:chExt cx="1280242" cy="580256"/>
          </a:xfrm>
        </p:grpSpPr>
        <p:grpSp>
          <p:nvGrpSpPr>
            <p:cNvPr id="76" name="Group 7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33CC33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Run Unit Tests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933073" y="3146900"/>
            <a:ext cx="788150" cy="511200"/>
            <a:chOff x="4299869" y="1700808"/>
            <a:chExt cx="1280242" cy="580256"/>
          </a:xfrm>
        </p:grpSpPr>
        <p:grpSp>
          <p:nvGrpSpPr>
            <p:cNvPr id="71" name="Group 70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Create ST env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827647" y="3146900"/>
            <a:ext cx="788150" cy="511200"/>
            <a:chOff x="4299869" y="1700808"/>
            <a:chExt cx="1280242" cy="580256"/>
          </a:xfrm>
        </p:grpSpPr>
        <p:grpSp>
          <p:nvGrpSpPr>
            <p:cNvPr id="66" name="Group 6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Deploy Code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722221" y="3146900"/>
            <a:ext cx="788150" cy="511200"/>
            <a:chOff x="4299869" y="1700808"/>
            <a:chExt cx="1280242" cy="580256"/>
          </a:xfrm>
        </p:grpSpPr>
        <p:grpSp>
          <p:nvGrpSpPr>
            <p:cNvPr id="61" name="Group 60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Load Test Data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2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616796" y="3146900"/>
            <a:ext cx="788150" cy="511200"/>
            <a:chOff x="4299869" y="1700808"/>
            <a:chExt cx="1280242" cy="580256"/>
          </a:xfrm>
        </p:grpSpPr>
        <p:grpSp>
          <p:nvGrpSpPr>
            <p:cNvPr id="56" name="Group 5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Run Test Harness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511370" y="3146900"/>
            <a:ext cx="788150" cy="511200"/>
            <a:chOff x="4299869" y="1700808"/>
            <a:chExt cx="1280242" cy="580256"/>
          </a:xfrm>
        </p:grpSpPr>
        <p:grpSp>
          <p:nvGrpSpPr>
            <p:cNvPr id="51" name="Group 50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Create clustered env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5527072" y="3794996"/>
            <a:ext cx="788150" cy="511200"/>
            <a:chOff x="4299869" y="1700808"/>
            <a:chExt cx="1280242" cy="580256"/>
          </a:xfrm>
        </p:grpSpPr>
        <p:grpSp>
          <p:nvGrpSpPr>
            <p:cNvPr id="46" name="Group 4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Tear down ST env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Rounded Rectangle 43"/>
          <p:cNvSpPr/>
          <p:nvPr/>
        </p:nvSpPr>
        <p:spPr>
          <a:xfrm>
            <a:off x="6405945" y="3146900"/>
            <a:ext cx="788150" cy="511200"/>
          </a:xfrm>
          <a:prstGeom prst="roundRect">
            <a:avLst>
              <a:gd name="adj" fmla="val 5869"/>
            </a:avLst>
          </a:prstGeom>
          <a:solidFill>
            <a:srgbClr val="00B0F0"/>
          </a:solidFill>
          <a:ln>
            <a:noFill/>
          </a:ln>
          <a:effectLst>
            <a:outerShdw blurRad="50800" dist="635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6431686" y="3173383"/>
            <a:ext cx="736667" cy="173211"/>
          </a:xfrm>
          <a:prstGeom prst="roundRect">
            <a:avLst>
              <a:gd name="adj" fmla="val 5869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en-GB" sz="700" dirty="0" smtClean="0">
                <a:solidFill>
                  <a:schemeClr val="tx1"/>
                </a:solidFill>
              </a:rPr>
              <a:t>Deploy Code</a:t>
            </a:r>
            <a:endParaRPr lang="en-GB" sz="700" dirty="0">
              <a:solidFill>
                <a:schemeClr val="tx1"/>
              </a:solidFill>
            </a:endParaRPr>
          </a:p>
        </p:txBody>
      </p:sp>
      <p:pic>
        <p:nvPicPr>
          <p:cNvPr id="42" name="Picture 2" descr="cons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16" y="3464092"/>
            <a:ext cx="93822" cy="13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trig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46" y="3464092"/>
            <a:ext cx="93822" cy="13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300519" y="3146900"/>
            <a:ext cx="788150" cy="511200"/>
            <a:chOff x="4299869" y="1700808"/>
            <a:chExt cx="1280242" cy="580256"/>
          </a:xfrm>
        </p:grpSpPr>
        <p:grpSp>
          <p:nvGrpSpPr>
            <p:cNvPr id="36" name="Group 35"/>
            <p:cNvGrpSpPr/>
            <p:nvPr/>
          </p:nvGrpSpPr>
          <p:grpSpPr>
            <a:xfrm>
              <a:off x="4299869" y="1700808"/>
              <a:ext cx="1280242" cy="580256"/>
              <a:chOff x="3923928" y="1700808"/>
              <a:chExt cx="1656184" cy="74996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3923928" y="1700808"/>
                <a:ext cx="1656184" cy="749967"/>
              </a:xfrm>
              <a:prstGeom prst="roundRect">
                <a:avLst>
                  <a:gd name="adj" fmla="val 5869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978020" y="1739661"/>
                <a:ext cx="1548000" cy="254113"/>
              </a:xfrm>
              <a:prstGeom prst="roundRect">
                <a:avLst>
                  <a:gd name="adj" fmla="val 5869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GB" sz="700" dirty="0" smtClean="0">
                    <a:solidFill>
                      <a:schemeClr val="tx1"/>
                    </a:solidFill>
                  </a:rPr>
                  <a:t>Deploy Code B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7" name="Picture 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trigg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889" y="2060848"/>
              <a:ext cx="152401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72" y="3121047"/>
            <a:ext cx="125324" cy="57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144954" y="3186882"/>
            <a:ext cx="771602" cy="388231"/>
            <a:chOff x="4479190" y="5553343"/>
            <a:chExt cx="1656184" cy="749967"/>
          </a:xfrm>
        </p:grpSpPr>
        <p:sp>
          <p:nvSpPr>
            <p:cNvPr id="101" name="Rounded Rectangle 100"/>
            <p:cNvSpPr/>
            <p:nvPr/>
          </p:nvSpPr>
          <p:spPr>
            <a:xfrm>
              <a:off x="4479190" y="5553343"/>
              <a:ext cx="1656184" cy="749967"/>
            </a:xfrm>
            <a:prstGeom prst="roundRect">
              <a:avLst>
                <a:gd name="adj" fmla="val 5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sz="600" dirty="0" smtClean="0">
                  <a:solidFill>
                    <a:schemeClr val="tx1"/>
                  </a:solidFill>
                </a:rPr>
                <a:t>Committer: jdoe</a:t>
              </a:r>
              <a:br>
                <a:rPr lang="en-GB" sz="600" dirty="0" smtClean="0">
                  <a:solidFill>
                    <a:schemeClr val="tx1"/>
                  </a:solidFill>
                </a:rPr>
              </a:br>
              <a:r>
                <a:rPr lang="en-GB" sz="600" dirty="0" smtClean="0">
                  <a:solidFill>
                    <a:schemeClr val="tx1"/>
                  </a:solidFill>
                </a:rPr>
                <a:t>Story:25</a:t>
              </a: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4533283" y="5592195"/>
              <a:ext cx="1548000" cy="254113"/>
            </a:xfrm>
            <a:prstGeom prst="roundRect">
              <a:avLst>
                <a:gd name="adj" fmla="val 5869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en-GB" sz="700" dirty="0" smtClean="0">
                  <a:solidFill>
                    <a:schemeClr val="tx1"/>
                  </a:solidFill>
                </a:rPr>
                <a:t>Commit ID: 113</a:t>
              </a:r>
              <a:endParaRPr lang="en-GB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6427621" y="3183781"/>
            <a:ext cx="736667" cy="173211"/>
          </a:xfrm>
          <a:prstGeom prst="roundRect">
            <a:avLst>
              <a:gd name="adj" fmla="val 5869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en-GB" sz="700" dirty="0" smtClean="0">
                <a:solidFill>
                  <a:schemeClr val="tx1"/>
                </a:solidFill>
              </a:rPr>
              <a:t>Deploy Code A</a:t>
            </a:r>
            <a:endParaRPr lang="en-GB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What does this mean for people?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27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Let’s talk about the 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5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Static code analysis using SonarQube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Go here</a:t>
            </a:r>
            <a:r>
              <a:rPr lang="en-GB" dirty="0" smtClean="0"/>
              <a:t>!</a:t>
            </a:r>
            <a:br>
              <a:rPr lang="en-GB" dirty="0" smtClean="0"/>
            </a:br>
            <a:r>
              <a:rPr lang="en-GB" dirty="0">
                <a:hlinkClick r:id="rId3"/>
              </a:rPr>
              <a:t>https://alm.accenture.com/wiki/display/DOT/Module+4+Introduction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Duration: ~30 minutes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Lab</a:t>
            </a:r>
          </a:p>
        </p:txBody>
      </p:sp>
    </p:spTree>
    <p:extLst>
      <p:ext uri="{BB962C8B-B14F-4D97-AF65-F5344CB8AC3E}">
        <p14:creationId xmlns:p14="http://schemas.microsoft.com/office/powerpoint/2010/main" val="5656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Do the lab!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7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Key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/>
              <a:t>Code quality is important</a:t>
            </a:r>
            <a:endParaRPr lang="en-GB" dirty="0"/>
          </a:p>
          <a:p>
            <a:r>
              <a:rPr lang="en-GB" dirty="0" smtClean="0"/>
              <a:t>Seven principles to good code quality</a:t>
            </a:r>
            <a:endParaRPr lang="en-GB" dirty="0"/>
          </a:p>
          <a:p>
            <a:r>
              <a:rPr lang="en-GB" dirty="0" smtClean="0"/>
              <a:t>Quality gates are check points for good code that can break Continuous Integration</a:t>
            </a:r>
            <a:endParaRPr lang="en-GB" dirty="0"/>
          </a:p>
          <a:p>
            <a:r>
              <a:rPr lang="en-GB" dirty="0"/>
              <a:t>Static code analysis overview</a:t>
            </a:r>
          </a:p>
          <a:p>
            <a:r>
              <a:rPr lang="en-GB" dirty="0"/>
              <a:t>Customising Code </a:t>
            </a:r>
            <a:r>
              <a:rPr lang="en-GB" dirty="0" smtClean="0"/>
              <a:t>Analysis</a:t>
            </a:r>
          </a:p>
          <a:p>
            <a:r>
              <a:rPr lang="en-GB" dirty="0" smtClean="0"/>
              <a:t>Behaviour Driven Development</a:t>
            </a:r>
          </a:p>
          <a:p>
            <a:r>
              <a:rPr lang="en-GB" dirty="0" smtClean="0"/>
              <a:t>Using Cucumber for BDD</a:t>
            </a:r>
            <a:endParaRPr lang="en-GB" dirty="0"/>
          </a:p>
          <a:p>
            <a:r>
              <a:rPr lang="en-GB" dirty="0" smtClean="0"/>
              <a:t>Example of code analysis within </a:t>
            </a:r>
            <a:r>
              <a:rPr lang="en-GB" dirty="0"/>
              <a:t>the CI </a:t>
            </a:r>
            <a:r>
              <a:rPr lang="en-GB" dirty="0" smtClean="0"/>
              <a:t>pipeline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366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3600" dirty="0" smtClean="0"/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 smtClean="0"/>
              <a:t>Discussion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Observation and 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0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Close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2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What is testing?	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Definitions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674674"/>
            <a:ext cx="842493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Software testing is an investigation conducted to provide stakeholders with information about the quality of the product or service under test.</a:t>
            </a:r>
          </a:p>
          <a:p>
            <a:endParaRPr lang="en-GB" sz="1400" dirty="0"/>
          </a:p>
          <a:p>
            <a:r>
              <a:rPr lang="en-GB" sz="1400" dirty="0"/>
              <a:t>Software testing can also provide an: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objective,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Independent view of the software </a:t>
            </a:r>
          </a:p>
          <a:p>
            <a:r>
              <a:rPr lang="en-GB" sz="1400" dirty="0"/>
              <a:t>to allow the business to appreciate and understand the </a:t>
            </a:r>
            <a:r>
              <a:rPr lang="en-GB" sz="1400" b="1" dirty="0"/>
              <a:t>risks</a:t>
            </a:r>
            <a:r>
              <a:rPr lang="en-GB" sz="1400" dirty="0"/>
              <a:t> of software implementation. </a:t>
            </a:r>
          </a:p>
          <a:p>
            <a:endParaRPr lang="en-GB" sz="1400" dirty="0"/>
          </a:p>
          <a:p>
            <a:r>
              <a:rPr lang="en-GB" sz="1400" dirty="0"/>
              <a:t>Test techniques include, but are not limited to, the process of executing a program or application with the intent of finding software bugs (errors or other defects).</a:t>
            </a:r>
          </a:p>
          <a:p>
            <a:r>
              <a:rPr lang="en-GB" sz="1400" dirty="0">
                <a:hlinkClick r:id="rId3"/>
              </a:rPr>
              <a:t>http://en.wikipedia.org/wiki/Software_testing</a:t>
            </a: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42816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 1 - Summary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58243" y="1988840"/>
            <a:ext cx="799288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Applying with a simple maturity model</a:t>
            </a:r>
          </a:p>
          <a:p>
            <a:endParaRPr lang="en-GB" sz="1400" u="sng" dirty="0" smtClean="0"/>
          </a:p>
          <a:p>
            <a:r>
              <a:rPr lang="en-GB" sz="1400" u="sng" dirty="0" smtClean="0"/>
              <a:t>Builds </a:t>
            </a:r>
            <a:r>
              <a:rPr lang="en-GB" sz="1400" u="sng" dirty="0"/>
              <a:t>and deployments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Partially automated by run by </a:t>
            </a:r>
            <a:r>
              <a:rPr lang="en-GB" sz="1400" dirty="0" smtClean="0"/>
              <a:t>a special team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Fully automated and run self-service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Zero touch for all builds and for some deployments</a:t>
            </a:r>
          </a:p>
          <a:p>
            <a:endParaRPr lang="en-GB" sz="1400" u="sng" dirty="0"/>
          </a:p>
          <a:p>
            <a:r>
              <a:rPr lang="en-GB" sz="1400" u="sng" dirty="0" smtClean="0"/>
              <a:t>Quality </a:t>
            </a:r>
            <a:r>
              <a:rPr lang="en-GB" sz="1400" u="sng" dirty="0"/>
              <a:t>-static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Sonar run ad hoc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Sonar run regularly by pipeline </a:t>
            </a:r>
            <a:r>
              <a:rPr lang="en-GB" sz="1400" dirty="0" smtClean="0"/>
              <a:t>(</a:t>
            </a:r>
            <a:r>
              <a:rPr lang="en-GB" sz="1400" dirty="0"/>
              <a:t>every build or on a schedule)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Sonar is a quality gate that can fail the build</a:t>
            </a:r>
          </a:p>
          <a:p>
            <a:r>
              <a:rPr lang="en-GB" sz="1400" dirty="0"/>
              <a:t> </a:t>
            </a:r>
          </a:p>
          <a:p>
            <a:r>
              <a:rPr lang="en-GB" sz="1400" u="sng" dirty="0"/>
              <a:t>Quality -functional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Testers run a harness / suite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Harness </a:t>
            </a:r>
            <a:r>
              <a:rPr lang="en-GB" sz="1400" dirty="0"/>
              <a:t>/ suite run in </a:t>
            </a:r>
            <a:r>
              <a:rPr lang="en-GB" sz="1400" dirty="0" smtClean="0"/>
              <a:t>pipeline for </a:t>
            </a:r>
            <a:r>
              <a:rPr lang="en-GB" sz="1400" dirty="0"/>
              <a:t>some </a:t>
            </a:r>
            <a:r>
              <a:rPr lang="en-GB" sz="1400" dirty="0" smtClean="0"/>
              <a:t>environments 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H</a:t>
            </a:r>
            <a:r>
              <a:rPr lang="en-GB" sz="1400" dirty="0" smtClean="0"/>
              <a:t>arness </a:t>
            </a:r>
            <a:r>
              <a:rPr lang="en-GB" sz="1400" dirty="0"/>
              <a:t>/ suite run in pipeline </a:t>
            </a:r>
            <a:r>
              <a:rPr lang="en-GB" sz="1400" dirty="0" smtClean="0"/>
              <a:t>for </a:t>
            </a:r>
            <a:r>
              <a:rPr lang="en-GB" sz="1400" dirty="0"/>
              <a:t>most </a:t>
            </a:r>
            <a:r>
              <a:rPr lang="en-GB" sz="1400" dirty="0" smtClean="0"/>
              <a:t>environments </a:t>
            </a:r>
            <a:r>
              <a:rPr lang="en-GB" sz="1400" dirty="0"/>
              <a:t>and is a quality gate</a:t>
            </a:r>
          </a:p>
          <a:p>
            <a:r>
              <a:rPr lang="en-GB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415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164388" y="6588125"/>
            <a:ext cx="1693862" cy="2698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/>
              <a:t>A Typical path to Adoption of CD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0670" y="1330933"/>
            <a:ext cx="7453744" cy="353414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This slide articulates the key stages for adoption in relation to a pipeline: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Implement an ALM tool to managing Requirements and Stories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Implement version control for managing source code and configuration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Capture your coding standards as rules for a static code analysis tool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Implement an orchestrator so that a delivery pipeline can start to be built </a:t>
            </a:r>
            <a:r>
              <a:rPr lang="en-US" sz="1400" dirty="0" smtClean="0"/>
              <a:t>up and plug in running your build, unit tests and static code analysis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smtClean="0"/>
              <a:t>Script your deployments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smtClean="0"/>
              <a:t>Script </a:t>
            </a:r>
            <a:r>
              <a:rPr lang="en-US" sz="1400" dirty="0"/>
              <a:t>configuring your environments</a:t>
            </a:r>
            <a:r>
              <a:rPr lang="en-US" sz="1400" dirty="0" smtClean="0"/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smtClean="0"/>
              <a:t>Automated testing</a:t>
            </a:r>
          </a:p>
          <a:p>
            <a:pPr marL="342900" indent="-342900">
              <a:buFontTx/>
              <a:buAutoNum type="arabicPeriod"/>
            </a:pP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Iteratively add more stages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Iteratively improve stages, for</a:t>
            </a:r>
            <a:b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make quality gates</a:t>
            </a:r>
            <a:b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pass.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82685" y="4390446"/>
            <a:ext cx="4217282" cy="1526912"/>
            <a:chOff x="1398561" y="148993"/>
            <a:chExt cx="10427599" cy="2467787"/>
          </a:xfrm>
        </p:grpSpPr>
        <p:grpSp>
          <p:nvGrpSpPr>
            <p:cNvPr id="9" name="Group 8"/>
            <p:cNvGrpSpPr/>
            <p:nvPr/>
          </p:nvGrpSpPr>
          <p:grpSpPr>
            <a:xfrm>
              <a:off x="1399632" y="148993"/>
              <a:ext cx="1035729" cy="509988"/>
              <a:chOff x="4299869" y="1700808"/>
              <a:chExt cx="1280242" cy="58025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91" name="Rounded Rectangle 9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Compile &amp; Package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99632" y="799425"/>
              <a:ext cx="1036800" cy="511200"/>
              <a:chOff x="4299869" y="1700808"/>
              <a:chExt cx="1280242" cy="58025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6" name="Rounded Rectangle 8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Sonar Code Analysis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398561" y="1451069"/>
              <a:ext cx="1036800" cy="511200"/>
              <a:chOff x="4299869" y="1700808"/>
              <a:chExt cx="1280242" cy="580256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Unit Tests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576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Create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753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49300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Load Test Data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1068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Test Harness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2836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Create clustered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304288" y="1451093"/>
              <a:ext cx="1036800" cy="511200"/>
              <a:chOff x="4299869" y="1700808"/>
              <a:chExt cx="1280242" cy="58025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8460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9637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Perf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637232" y="1454288"/>
              <a:ext cx="1036800" cy="511200"/>
              <a:chOff x="4299869" y="1700808"/>
              <a:chExt cx="1280242" cy="580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Security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37232" y="2105580"/>
              <a:ext cx="1036800" cy="511200"/>
              <a:chOff x="4299869" y="1700808"/>
              <a:chExt cx="1280242" cy="58025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Ops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0789360" y="1457508"/>
              <a:ext cx="1036800" cy="511200"/>
              <a:chOff x="4299869" y="1700808"/>
              <a:chExt cx="1280242" cy="58025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3" name="Group 92"/>
          <p:cNvGrpSpPr/>
          <p:nvPr/>
        </p:nvGrpSpPr>
        <p:grpSpPr>
          <a:xfrm>
            <a:off x="3362475" y="4862283"/>
            <a:ext cx="609330" cy="300434"/>
            <a:chOff x="4479190" y="5553343"/>
            <a:chExt cx="1656184" cy="749967"/>
          </a:xfrm>
        </p:grpSpPr>
        <p:sp>
          <p:nvSpPr>
            <p:cNvPr id="94" name="Rounded Rectangle 93"/>
            <p:cNvSpPr/>
            <p:nvPr/>
          </p:nvSpPr>
          <p:spPr>
            <a:xfrm>
              <a:off x="4479190" y="5553343"/>
              <a:ext cx="1656184" cy="749967"/>
            </a:xfrm>
            <a:prstGeom prst="roundRect">
              <a:avLst>
                <a:gd name="adj" fmla="val 5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sz="400" dirty="0" smtClean="0">
                  <a:solidFill>
                    <a:schemeClr val="tx1"/>
                  </a:solidFill>
                </a:rPr>
                <a:t>Committer: jdoe</a:t>
              </a:r>
              <a:br>
                <a:rPr lang="en-GB" sz="400" dirty="0" smtClean="0">
                  <a:solidFill>
                    <a:schemeClr val="tx1"/>
                  </a:solidFill>
                </a:rPr>
              </a:br>
              <a:r>
                <a:rPr lang="en-GB" sz="400" dirty="0" smtClean="0">
                  <a:solidFill>
                    <a:schemeClr val="tx1"/>
                  </a:solidFill>
                </a:rPr>
                <a:t>Story:25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533283" y="5592195"/>
              <a:ext cx="1548000" cy="254113"/>
            </a:xfrm>
            <a:prstGeom prst="roundRect">
              <a:avLst>
                <a:gd name="adj" fmla="val 5869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en-GB" sz="500" dirty="0" smtClean="0">
                  <a:solidFill>
                    <a:schemeClr val="tx1"/>
                  </a:solidFill>
                </a:rPr>
                <a:t>Commit ID: 113</a:t>
              </a:r>
              <a:endParaRPr lang="en-GB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ular Callout 95"/>
          <p:cNvSpPr/>
          <p:nvPr/>
        </p:nvSpPr>
        <p:spPr bwMode="auto">
          <a:xfrm>
            <a:off x="2646234" y="5553509"/>
            <a:ext cx="1020906" cy="326883"/>
          </a:xfrm>
          <a:prstGeom prst="wedgeRectCallout">
            <a:avLst>
              <a:gd name="adj1" fmla="val 43990"/>
              <a:gd name="adj2" fmla="val -146989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2. VCS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ular Callout 103"/>
          <p:cNvSpPr/>
          <p:nvPr/>
        </p:nvSpPr>
        <p:spPr bwMode="auto">
          <a:xfrm>
            <a:off x="4571165" y="3700917"/>
            <a:ext cx="1693518" cy="326883"/>
          </a:xfrm>
          <a:prstGeom prst="wedgeRectCallout">
            <a:avLst>
              <a:gd name="adj1" fmla="val -46762"/>
              <a:gd name="adj2" fmla="val 18804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3. Standards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ular Callout 104"/>
          <p:cNvSpPr/>
          <p:nvPr/>
        </p:nvSpPr>
        <p:spPr bwMode="auto">
          <a:xfrm>
            <a:off x="3382376" y="3864359"/>
            <a:ext cx="976315" cy="326883"/>
          </a:xfrm>
          <a:prstGeom prst="wedgeRectCallout">
            <a:avLst>
              <a:gd name="adj1" fmla="val -11041"/>
              <a:gd name="adj2" fmla="val 16201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1. ALM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ular Callout 105"/>
          <p:cNvSpPr/>
          <p:nvPr/>
        </p:nvSpPr>
        <p:spPr bwMode="auto">
          <a:xfrm>
            <a:off x="4096813" y="5917358"/>
            <a:ext cx="1937066" cy="326883"/>
          </a:xfrm>
          <a:prstGeom prst="wedgeRectCallout">
            <a:avLst>
              <a:gd name="adj1" fmla="val -17487"/>
              <a:gd name="adj2" fmla="val -20879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4. Orchestrator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ular Callout 107"/>
          <p:cNvSpPr/>
          <p:nvPr/>
        </p:nvSpPr>
        <p:spPr bwMode="auto">
          <a:xfrm>
            <a:off x="5186379" y="5548087"/>
            <a:ext cx="2020305" cy="326883"/>
          </a:xfrm>
          <a:prstGeom prst="wedgeRectCallout">
            <a:avLst>
              <a:gd name="adj1" fmla="val -45764"/>
              <a:gd name="adj2" fmla="val -15674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5. Deployments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ular Callout 108"/>
          <p:cNvSpPr/>
          <p:nvPr/>
        </p:nvSpPr>
        <p:spPr bwMode="auto">
          <a:xfrm>
            <a:off x="6386599" y="3724196"/>
            <a:ext cx="1913368" cy="326883"/>
          </a:xfrm>
          <a:prstGeom prst="wedgeRectCallout">
            <a:avLst>
              <a:gd name="adj1" fmla="val -57342"/>
              <a:gd name="adj2" fmla="val 23683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7. Automated test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ular Callout 106"/>
          <p:cNvSpPr/>
          <p:nvPr/>
        </p:nvSpPr>
        <p:spPr bwMode="auto">
          <a:xfrm>
            <a:off x="5337762" y="4133369"/>
            <a:ext cx="2020305" cy="326883"/>
          </a:xfrm>
          <a:prstGeom prst="wedgeRectCallout">
            <a:avLst>
              <a:gd name="adj1" fmla="val -73131"/>
              <a:gd name="adj2" fmla="val 13599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6. Environments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Up-Down Arrow 102"/>
          <p:cNvSpPr/>
          <p:nvPr/>
        </p:nvSpPr>
        <p:spPr bwMode="auto">
          <a:xfrm>
            <a:off x="8452884" y="1446028"/>
            <a:ext cx="478465" cy="4634771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Support users and the toolset</a:t>
            </a:r>
          </a:p>
        </p:txBody>
      </p:sp>
    </p:spTree>
    <p:extLst>
      <p:ext uri="{BB962C8B-B14F-4D97-AF65-F5344CB8AC3E}">
        <p14:creationId xmlns:p14="http://schemas.microsoft.com/office/powerpoint/2010/main" val="28215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164388" y="6588125"/>
            <a:ext cx="1693862" cy="2698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/>
              <a:t>The Bare Minimum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051720" y="1330933"/>
            <a:ext cx="6830675" cy="3534142"/>
          </a:xfrm>
          <a:prstGeom prst="rect">
            <a:avLst/>
          </a:prstGeom>
        </p:spPr>
        <p:txBody>
          <a:bodyPr/>
          <a:lstStyle/>
          <a:p>
            <a:r>
              <a:rPr lang="en-US" sz="1400" dirty="0" smtClean="0"/>
              <a:t>For Release 1, we know that code has to flow in a controlled manner from Development to Operations.  So the process and governance needs to be defined and agreed.</a:t>
            </a:r>
          </a:p>
          <a:p>
            <a:endParaRPr lang="en-US" sz="1400" dirty="0" smtClean="0"/>
          </a:p>
          <a:p>
            <a:r>
              <a:rPr lang="en-US" sz="1400" dirty="0" smtClean="0"/>
              <a:t>We cannot release software without ensuring the code and configuration is managed according to defined standards and released from version control.</a:t>
            </a:r>
            <a:br>
              <a:rPr lang="en-US" sz="1400" dirty="0" smtClean="0"/>
            </a:br>
            <a:endParaRPr lang="en-US" sz="1400" dirty="0"/>
          </a:p>
          <a:p>
            <a:r>
              <a:rPr lang="en-US" sz="1400" dirty="0" smtClean="0"/>
              <a:t>Development environments are essential to maximise the efficiency of releasing predictable code to test environments.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400" dirty="0" smtClean="0"/>
              <a:t>It is essential to have a defined and repeatable mechanism for performing low risk code releases and deployments.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78666" y="4924273"/>
            <a:ext cx="4217282" cy="1526912"/>
            <a:chOff x="1398561" y="148993"/>
            <a:chExt cx="10427599" cy="2467787"/>
          </a:xfrm>
        </p:grpSpPr>
        <p:grpSp>
          <p:nvGrpSpPr>
            <p:cNvPr id="9" name="Group 8"/>
            <p:cNvGrpSpPr/>
            <p:nvPr/>
          </p:nvGrpSpPr>
          <p:grpSpPr>
            <a:xfrm>
              <a:off x="1399632" y="148993"/>
              <a:ext cx="1035729" cy="509988"/>
              <a:chOff x="4299869" y="1700808"/>
              <a:chExt cx="1280242" cy="58025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91" name="Rounded Rectangle 9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Compile &amp; Package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58396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99632" y="799425"/>
              <a:ext cx="1036800" cy="511200"/>
              <a:chOff x="4299869" y="1700808"/>
              <a:chExt cx="1280242" cy="58025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6" name="Rounded Rectangle 8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Sonar Code Analysis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398561" y="1451069"/>
              <a:ext cx="1036800" cy="511200"/>
              <a:chOff x="4299869" y="1700808"/>
              <a:chExt cx="1280242" cy="580256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Unit Tests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576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Create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753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49300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33CC33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Load Test Data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1068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Test Harness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2836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Create clustered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304288" y="1451093"/>
              <a:ext cx="1036800" cy="511200"/>
              <a:chOff x="4299869" y="1700808"/>
              <a:chExt cx="1280242" cy="58025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84604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Deploy Code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9637232" y="802997"/>
              <a:ext cx="1036800" cy="511200"/>
              <a:chOff x="4299869" y="1700808"/>
              <a:chExt cx="1280242" cy="5802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Perf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637232" y="1454288"/>
              <a:ext cx="1036800" cy="511200"/>
              <a:chOff x="4299869" y="1700808"/>
              <a:chExt cx="1280242" cy="580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Security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37232" y="2105580"/>
              <a:ext cx="1036800" cy="511200"/>
              <a:chOff x="4299869" y="1700808"/>
              <a:chExt cx="1280242" cy="58025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Run Ops Test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9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0789360" y="1457508"/>
              <a:ext cx="1036800" cy="511200"/>
              <a:chOff x="4299869" y="1700808"/>
              <a:chExt cx="1280242" cy="58025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299869" y="1700808"/>
                <a:ext cx="1280242" cy="580256"/>
                <a:chOff x="3923928" y="1700808"/>
                <a:chExt cx="1656184" cy="749967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3923928" y="1700808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 dirty="0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3978020" y="1739661"/>
                  <a:ext cx="1548000" cy="254113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rtlCol="0" anchor="ctr"/>
                <a:lstStyle/>
                <a:p>
                  <a:pPr algn="ctr"/>
                  <a:r>
                    <a:rPr lang="en-GB" sz="400" dirty="0" smtClean="0">
                      <a:solidFill>
                        <a:schemeClr val="tx1"/>
                      </a:solidFill>
                    </a:rPr>
                    <a:t>Tear down ST env</a:t>
                  </a:r>
                  <a:endParaRPr lang="en-GB" sz="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4" name="Picture 2" descr="conso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trig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7889" y="2060848"/>
                <a:ext cx="152401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3" name="Group 92"/>
          <p:cNvGrpSpPr/>
          <p:nvPr/>
        </p:nvGrpSpPr>
        <p:grpSpPr>
          <a:xfrm>
            <a:off x="4058456" y="5396110"/>
            <a:ext cx="609330" cy="300434"/>
            <a:chOff x="4479190" y="5553343"/>
            <a:chExt cx="1656184" cy="749967"/>
          </a:xfrm>
        </p:grpSpPr>
        <p:sp>
          <p:nvSpPr>
            <p:cNvPr id="94" name="Rounded Rectangle 93"/>
            <p:cNvSpPr/>
            <p:nvPr/>
          </p:nvSpPr>
          <p:spPr>
            <a:xfrm>
              <a:off x="4479190" y="5553343"/>
              <a:ext cx="1656184" cy="749967"/>
            </a:xfrm>
            <a:prstGeom prst="roundRect">
              <a:avLst>
                <a:gd name="adj" fmla="val 5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sz="400" dirty="0" smtClean="0">
                  <a:solidFill>
                    <a:schemeClr val="tx1"/>
                  </a:solidFill>
                </a:rPr>
                <a:t>Committer: jdoe</a:t>
              </a:r>
              <a:br>
                <a:rPr lang="en-GB" sz="400" dirty="0" smtClean="0">
                  <a:solidFill>
                    <a:schemeClr val="tx1"/>
                  </a:solidFill>
                </a:rPr>
              </a:br>
              <a:r>
                <a:rPr lang="en-GB" sz="400" dirty="0" smtClean="0">
                  <a:solidFill>
                    <a:schemeClr val="tx1"/>
                  </a:solidFill>
                </a:rPr>
                <a:t>Story:25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533283" y="5592195"/>
              <a:ext cx="1548000" cy="254113"/>
            </a:xfrm>
            <a:prstGeom prst="roundRect">
              <a:avLst>
                <a:gd name="adj" fmla="val 5869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en-GB" sz="500" dirty="0" smtClean="0">
                  <a:solidFill>
                    <a:schemeClr val="tx1"/>
                  </a:solidFill>
                </a:rPr>
                <a:t>Commit ID: 113</a:t>
              </a:r>
              <a:endParaRPr lang="en-GB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ular Callout 95"/>
          <p:cNvSpPr/>
          <p:nvPr/>
        </p:nvSpPr>
        <p:spPr bwMode="auto">
          <a:xfrm>
            <a:off x="3342215" y="6087336"/>
            <a:ext cx="1020906" cy="326883"/>
          </a:xfrm>
          <a:prstGeom prst="wedgeRectCallout">
            <a:avLst>
              <a:gd name="adj1" fmla="val 43990"/>
              <a:gd name="adj2" fmla="val -14698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2. VCS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ular Callout 103"/>
          <p:cNvSpPr/>
          <p:nvPr/>
        </p:nvSpPr>
        <p:spPr bwMode="auto">
          <a:xfrm>
            <a:off x="5267146" y="4234744"/>
            <a:ext cx="1693518" cy="326883"/>
          </a:xfrm>
          <a:prstGeom prst="wedgeRectCallout">
            <a:avLst>
              <a:gd name="adj1" fmla="val -46762"/>
              <a:gd name="adj2" fmla="val 18804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3. Standards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5" name="Rectangular Callout 104"/>
          <p:cNvSpPr/>
          <p:nvPr/>
        </p:nvSpPr>
        <p:spPr bwMode="auto">
          <a:xfrm>
            <a:off x="4078357" y="4398186"/>
            <a:ext cx="976315" cy="326883"/>
          </a:xfrm>
          <a:prstGeom prst="wedgeRectCallout">
            <a:avLst>
              <a:gd name="adj1" fmla="val -11041"/>
              <a:gd name="adj2" fmla="val 16201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1. ALM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6" name="Rectangular Callout 105"/>
          <p:cNvSpPr/>
          <p:nvPr/>
        </p:nvSpPr>
        <p:spPr bwMode="auto">
          <a:xfrm>
            <a:off x="4792794" y="6451185"/>
            <a:ext cx="1937066" cy="326883"/>
          </a:xfrm>
          <a:prstGeom prst="wedgeRectCallout">
            <a:avLst>
              <a:gd name="adj1" fmla="val -17487"/>
              <a:gd name="adj2" fmla="val -208790"/>
            </a:avLst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4. Orchestrator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ular Callout 107"/>
          <p:cNvSpPr/>
          <p:nvPr/>
        </p:nvSpPr>
        <p:spPr bwMode="auto">
          <a:xfrm>
            <a:off x="5882360" y="6081914"/>
            <a:ext cx="2020305" cy="326883"/>
          </a:xfrm>
          <a:prstGeom prst="wedgeRectCallout">
            <a:avLst>
              <a:gd name="adj1" fmla="val -45764"/>
              <a:gd name="adj2" fmla="val -15674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latin typeface="Arial" charset="0"/>
              </a:rPr>
              <a:t>5. Deployments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ular Callout 108"/>
          <p:cNvSpPr/>
          <p:nvPr/>
        </p:nvSpPr>
        <p:spPr bwMode="auto">
          <a:xfrm>
            <a:off x="7082580" y="4258023"/>
            <a:ext cx="1913368" cy="326883"/>
          </a:xfrm>
          <a:prstGeom prst="wedgeRectCallout">
            <a:avLst>
              <a:gd name="adj1" fmla="val -57342"/>
              <a:gd name="adj2" fmla="val 23683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7. Automated test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7" name="Rectangular Callout 106"/>
          <p:cNvSpPr/>
          <p:nvPr/>
        </p:nvSpPr>
        <p:spPr bwMode="auto">
          <a:xfrm>
            <a:off x="6033743" y="4667196"/>
            <a:ext cx="2020305" cy="326883"/>
          </a:xfrm>
          <a:prstGeom prst="wedgeRectCallout">
            <a:avLst>
              <a:gd name="adj1" fmla="val -73131"/>
              <a:gd name="adj2" fmla="val 13599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6. Environments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5" y="1249215"/>
            <a:ext cx="1594283" cy="92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ular Callout 113"/>
          <p:cNvSpPr/>
          <p:nvPr/>
        </p:nvSpPr>
        <p:spPr bwMode="auto">
          <a:xfrm>
            <a:off x="644727" y="2409807"/>
            <a:ext cx="1020906" cy="326883"/>
          </a:xfrm>
          <a:prstGeom prst="wedgeRectCallout">
            <a:avLst>
              <a:gd name="adj1" fmla="val 43990"/>
              <a:gd name="adj2" fmla="val -14698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2. VCS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Rectangular Callout 114"/>
          <p:cNvSpPr/>
          <p:nvPr/>
        </p:nvSpPr>
        <p:spPr bwMode="auto">
          <a:xfrm>
            <a:off x="145028" y="2931890"/>
            <a:ext cx="1821996" cy="326883"/>
          </a:xfrm>
          <a:prstGeom prst="wedgeRectCallout">
            <a:avLst>
              <a:gd name="adj1" fmla="val -44712"/>
              <a:gd name="adj2" fmla="val 8395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6. Environments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Rectangular Callout 115"/>
          <p:cNvSpPr/>
          <p:nvPr/>
        </p:nvSpPr>
        <p:spPr bwMode="auto">
          <a:xfrm>
            <a:off x="145029" y="3666149"/>
            <a:ext cx="1821996" cy="326883"/>
          </a:xfrm>
          <a:prstGeom prst="wedgeRectCallout">
            <a:avLst>
              <a:gd name="adj1" fmla="val -34676"/>
              <a:gd name="adj2" fmla="val -10470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schemeClr val="tx1"/>
                </a:solidFill>
                <a:latin typeface="Arial" charset="0"/>
              </a:rPr>
              <a:t>5. Deployments</a:t>
            </a: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1477926" y="5160171"/>
            <a:ext cx="1552353" cy="485058"/>
          </a:xfrm>
          <a:prstGeom prst="wedgeRoundRectCallout">
            <a:avLst>
              <a:gd name="adj1" fmla="val 122998"/>
              <a:gd name="adj2" fmla="val -166224"/>
              <a:gd name="adj3" fmla="val 16667"/>
            </a:avLst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Is a test and defect</a:t>
            </a:r>
            <a:r>
              <a:rPr kumimoji="0" lang="en-GB" sz="11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management tool available?</a:t>
            </a:r>
            <a:endParaRPr kumimoji="0" lang="en-GB" sz="11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?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What is testing?	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Definitions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674674"/>
            <a:ext cx="84249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Software </a:t>
            </a:r>
            <a:r>
              <a:rPr lang="en-GB" sz="1400" dirty="0"/>
              <a:t>testing is an investigation conducted to provide stakeholders with information about the quality of the product or service under test.</a:t>
            </a:r>
          </a:p>
          <a:p>
            <a:endParaRPr lang="en-GB" sz="1400" dirty="0"/>
          </a:p>
          <a:p>
            <a:r>
              <a:rPr lang="en-GB" sz="1400" dirty="0"/>
              <a:t>Software testing can also provide an: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400" dirty="0"/>
              <a:t>objective,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400" b="1" dirty="0"/>
              <a:t>independent(?) </a:t>
            </a:r>
            <a:r>
              <a:rPr lang="en-GB" sz="1400" dirty="0"/>
              <a:t>view of the software </a:t>
            </a:r>
          </a:p>
          <a:p>
            <a:r>
              <a:rPr lang="en-GB" sz="1400" dirty="0"/>
              <a:t>to allow the business to appreciate and understand the </a:t>
            </a:r>
            <a:r>
              <a:rPr lang="en-GB" sz="1400" b="1" dirty="0"/>
              <a:t>risks </a:t>
            </a:r>
            <a:r>
              <a:rPr lang="en-GB" sz="1400" dirty="0"/>
              <a:t>of software implementation. </a:t>
            </a:r>
          </a:p>
          <a:p>
            <a:endParaRPr lang="en-GB" sz="1400" dirty="0"/>
          </a:p>
          <a:p>
            <a:r>
              <a:rPr lang="en-GB" sz="1400" dirty="0"/>
              <a:t>Test techniques include, but are not limited to, the process of executing a program or application with the intent of finding software bugs (errors or other defects).</a:t>
            </a:r>
          </a:p>
          <a:p>
            <a:r>
              <a:rPr lang="en-GB" sz="1400" dirty="0">
                <a:hlinkClick r:id="rId3"/>
              </a:rPr>
              <a:t>http://en.wikipedia.org/wiki/Software_testing</a:t>
            </a:r>
            <a:r>
              <a:rPr lang="en-GB" sz="1400" dirty="0"/>
              <a:t> </a:t>
            </a:r>
          </a:p>
          <a:p>
            <a:endParaRPr lang="en-GB" sz="1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4534088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Better </a:t>
            </a:r>
            <a:r>
              <a:rPr lang="en-GB" sz="1600" dirty="0"/>
              <a:t>Testing Worse Quality?</a:t>
            </a:r>
            <a:endParaRPr lang="en-GB" sz="1600" dirty="0">
              <a:hlinkClick r:id="rId4"/>
            </a:endParaRPr>
          </a:p>
          <a:p>
            <a:r>
              <a:rPr lang="en-GB" sz="1600" dirty="0">
                <a:hlinkClick r:id="rId4"/>
              </a:rPr>
              <a:t>http://testobsessed.com/wp-content/uploads/2011/04/btwq.pdf</a:t>
            </a:r>
            <a:r>
              <a:rPr lang="en-GB" sz="1600" dirty="0"/>
              <a:t> </a:t>
            </a:r>
          </a:p>
          <a:p>
            <a:endParaRPr lang="en-GB" sz="1600" dirty="0" smtClean="0"/>
          </a:p>
          <a:p>
            <a:r>
              <a:rPr lang="en-GB" sz="1600" dirty="0" smtClean="0"/>
              <a:t>“focus </a:t>
            </a:r>
            <a:r>
              <a:rPr lang="en-GB" sz="1600" dirty="0"/>
              <a:t>on </a:t>
            </a:r>
            <a:r>
              <a:rPr lang="en-GB" sz="1600" i="1" dirty="0"/>
              <a:t>individuals and interactions over processes and tools</a:t>
            </a:r>
            <a:r>
              <a:rPr lang="en-GB" sz="1600" dirty="0" smtClean="0"/>
              <a:t>.”</a:t>
            </a:r>
          </a:p>
          <a:p>
            <a:r>
              <a:rPr lang="en-GB" sz="1600" b="1" dirty="0" smtClean="0">
                <a:hlinkClick r:id="rId5"/>
              </a:rPr>
              <a:t>Agile Manifesto</a:t>
            </a:r>
            <a:endParaRPr lang="en-GB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95536" y="1674674"/>
            <a:ext cx="8424936" cy="530190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5536" y="3330858"/>
            <a:ext cx="8424936" cy="890230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Different Test Phases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Name the phases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6746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/>
          </a:p>
          <a:p>
            <a:r>
              <a:rPr lang="en-GB" sz="1400" dirty="0" smtClean="0"/>
              <a:t>Test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UT	Unit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ST	System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SIT	System Integration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UAT	User Acceptance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TT	Technical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OAT	Operator Acceptance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FAT	Field Acceptance Testing</a:t>
            </a:r>
          </a:p>
          <a:p>
            <a:endParaRPr lang="en-GB" sz="1400" dirty="0"/>
          </a:p>
        </p:txBody>
      </p:sp>
      <p:sp>
        <p:nvSpPr>
          <p:cNvPr id="4" name="Rectangle 3"/>
          <p:cNvSpPr/>
          <p:nvPr/>
        </p:nvSpPr>
        <p:spPr>
          <a:xfrm>
            <a:off x="1547664" y="4581128"/>
            <a:ext cx="5040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What are the key principles taken from LEAN?</a:t>
            </a:r>
          </a:p>
        </p:txBody>
      </p:sp>
    </p:spTree>
    <p:extLst>
      <p:ext uri="{BB962C8B-B14F-4D97-AF65-F5344CB8AC3E}">
        <p14:creationId xmlns:p14="http://schemas.microsoft.com/office/powerpoint/2010/main" val="539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eautomatedtester.co.uk/externals/cost_of_finding_a_bug_at_different_testing_st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83" y="2132856"/>
            <a:ext cx="4414805" cy="31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Cost of not Failing (aka Learning) Fast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 lot!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pic>
        <p:nvPicPr>
          <p:cNvPr id="1026" name="Picture 2" descr="http://www.augmentum.com/wp-content/uploads/2010/01/cost_of_bugs_in_release_cyc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441412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36512" y="531717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000" dirty="0">
                <a:hlinkClick r:id="rId5"/>
              </a:rPr>
              <a:t>http://</a:t>
            </a:r>
            <a:r>
              <a:rPr lang="en-GB" sz="1000" dirty="0" smtClean="0">
                <a:hlinkClick r:id="rId5"/>
              </a:rPr>
              <a:t>www.augmentum.com/what-we-do/our-services/software-qa-test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499992" y="530120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000" dirty="0">
                <a:hlinkClick r:id="rId6"/>
              </a:rPr>
              <a:t>http://</a:t>
            </a:r>
            <a:r>
              <a:rPr lang="en-GB" sz="1000" dirty="0" smtClean="0">
                <a:hlinkClick r:id="rId6"/>
              </a:rPr>
              <a:t>www.theautomatedtester.co.uk/blog/2008.htm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9512" y="2506920"/>
            <a:ext cx="8784975" cy="1570151"/>
            <a:chOff x="179512" y="2506920"/>
            <a:chExt cx="8784975" cy="1570151"/>
          </a:xfrm>
        </p:grpSpPr>
        <p:sp>
          <p:nvSpPr>
            <p:cNvPr id="7" name="Rectangle 6"/>
            <p:cNvSpPr/>
            <p:nvPr/>
          </p:nvSpPr>
          <p:spPr>
            <a:xfrm>
              <a:off x="179512" y="3212976"/>
              <a:ext cx="3600400" cy="216024"/>
            </a:xfrm>
            <a:prstGeom prst="rect">
              <a:avLst/>
            </a:prstGeom>
            <a:pattFill prst="dkDnDiag">
              <a:fgClr>
                <a:schemeClr val="bg2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25132" y="2506920"/>
              <a:ext cx="4039355" cy="1570151"/>
            </a:xfrm>
            <a:prstGeom prst="rect">
              <a:avLst/>
            </a:prstGeom>
            <a:pattFill prst="dkDnDiag">
              <a:fgClr>
                <a:schemeClr val="bg2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7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2776" y="2132856"/>
            <a:ext cx="8053777" cy="4303837"/>
            <a:chOff x="612776" y="2132856"/>
            <a:chExt cx="8053777" cy="4303837"/>
          </a:xfrm>
        </p:grpSpPr>
        <p:cxnSp>
          <p:nvCxnSpPr>
            <p:cNvPr id="10" name="Straight Connector 9"/>
            <p:cNvCxnSpPr>
              <a:endCxn id="518149" idx="2"/>
            </p:cNvCxnSpPr>
            <p:nvPr/>
          </p:nvCxnSpPr>
          <p:spPr>
            <a:xfrm>
              <a:off x="612776" y="2132856"/>
              <a:ext cx="3994529" cy="430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607304" y="2132856"/>
              <a:ext cx="4059249" cy="430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What is testing?	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Is the V-Model all wrong?</a:t>
            </a:r>
            <a:endParaRPr lang="en-GB" dirty="0"/>
          </a:p>
        </p:txBody>
      </p:sp>
      <p:sp>
        <p:nvSpPr>
          <p:cNvPr id="11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en-US" dirty="0"/>
              <a:t>Copyright © 2008 Accenture  All Rights Reserved.  </a:t>
            </a:r>
          </a:p>
        </p:txBody>
      </p:sp>
      <p:sp>
        <p:nvSpPr>
          <p:cNvPr id="518147" name="Rectangle 3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4197350" y="6057900"/>
            <a:ext cx="830263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4325176" y="6165850"/>
            <a:ext cx="564257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dirty="0" smtClean="0">
                <a:solidFill>
                  <a:srgbClr val="000000"/>
                </a:solidFill>
              </a:rPr>
              <a:t>Develop</a:t>
            </a:r>
            <a:r>
              <a:rPr lang="en-GB" altLang="en-US" sz="1100" b="0" i="0" dirty="0">
                <a:solidFill>
                  <a:srgbClr val="000000"/>
                </a:solidFill>
              </a:rPr>
              <a:t/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Unit 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grpSp>
        <p:nvGrpSpPr>
          <p:cNvPr id="518150" name="Group 6"/>
          <p:cNvGrpSpPr>
            <a:grpSpLocks/>
          </p:cNvGrpSpPr>
          <p:nvPr/>
        </p:nvGrpSpPr>
        <p:grpSpPr bwMode="auto">
          <a:xfrm>
            <a:off x="5360988" y="5157788"/>
            <a:ext cx="828675" cy="539750"/>
            <a:chOff x="3377" y="3152"/>
            <a:chExt cx="522" cy="340"/>
          </a:xfrm>
        </p:grpSpPr>
        <p:sp>
          <p:nvSpPr>
            <p:cNvPr id="518151" name="Rectangle 7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2" name="Rectangle 8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3" name="Rectangle 9"/>
            <p:cNvSpPr>
              <a:spLocks noChangeArrowheads="1"/>
            </p:cNvSpPr>
            <p:nvPr/>
          </p:nvSpPr>
          <p:spPr bwMode="auto">
            <a:xfrm>
              <a:off x="3575" y="3280"/>
              <a:ext cx="184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CUT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  <p:sp>
          <p:nvSpPr>
            <p:cNvPr id="518154" name="Rectangle 10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5" name="Rectangle 11"/>
            <p:cNvSpPr>
              <a:spLocks noChangeArrowheads="1"/>
            </p:cNvSpPr>
            <p:nvPr/>
          </p:nvSpPr>
          <p:spPr bwMode="auto">
            <a:xfrm>
              <a:off x="3377" y="3152"/>
              <a:ext cx="522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6" name="Rectangle 12"/>
            <p:cNvSpPr>
              <a:spLocks noChangeArrowheads="1"/>
            </p:cNvSpPr>
            <p:nvPr/>
          </p:nvSpPr>
          <p:spPr bwMode="auto">
            <a:xfrm>
              <a:off x="3436" y="3280"/>
              <a:ext cx="360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Link 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57" name="Group 13"/>
          <p:cNvGrpSpPr>
            <a:grpSpLocks/>
          </p:cNvGrpSpPr>
          <p:nvPr/>
        </p:nvGrpSpPr>
        <p:grpSpPr bwMode="auto">
          <a:xfrm>
            <a:off x="6248400" y="4078288"/>
            <a:ext cx="831850" cy="539750"/>
            <a:chOff x="3936" y="2569"/>
            <a:chExt cx="524" cy="340"/>
          </a:xfrm>
        </p:grpSpPr>
        <p:sp>
          <p:nvSpPr>
            <p:cNvPr id="518158" name="Rectangle 14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59" name="Rectangle 15"/>
            <p:cNvSpPr>
              <a:spLocks noChangeArrowheads="1"/>
            </p:cNvSpPr>
            <p:nvPr/>
          </p:nvSpPr>
          <p:spPr bwMode="auto">
            <a:xfrm>
              <a:off x="3936" y="2569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0" name="Rectangle 16"/>
            <p:cNvSpPr>
              <a:spLocks noChangeArrowheads="1"/>
            </p:cNvSpPr>
            <p:nvPr/>
          </p:nvSpPr>
          <p:spPr bwMode="auto">
            <a:xfrm>
              <a:off x="4017" y="2655"/>
              <a:ext cx="3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Assembly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8161" name="Group 17"/>
          <p:cNvGrpSpPr>
            <a:grpSpLocks/>
          </p:cNvGrpSpPr>
          <p:nvPr/>
        </p:nvGrpSpPr>
        <p:grpSpPr bwMode="auto">
          <a:xfrm>
            <a:off x="7021513" y="3178572"/>
            <a:ext cx="831850" cy="539750"/>
            <a:chOff x="4423" y="2002"/>
            <a:chExt cx="524" cy="340"/>
          </a:xfrm>
        </p:grpSpPr>
        <p:sp>
          <p:nvSpPr>
            <p:cNvPr id="518162" name="Rectangle 18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3" name="Rectangle 19"/>
            <p:cNvSpPr>
              <a:spLocks noChangeArrowheads="1"/>
            </p:cNvSpPr>
            <p:nvPr/>
          </p:nvSpPr>
          <p:spPr bwMode="auto">
            <a:xfrm>
              <a:off x="4423" y="2002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164" name="Rectangle 20"/>
            <p:cNvSpPr>
              <a:spLocks noChangeArrowheads="1"/>
            </p:cNvSpPr>
            <p:nvPr/>
          </p:nvSpPr>
          <p:spPr bwMode="auto">
            <a:xfrm>
              <a:off x="4513" y="2040"/>
              <a:ext cx="36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Business</a:t>
              </a:r>
              <a:br>
                <a:rPr lang="en-GB" altLang="en-US" sz="1100" b="0" i="0" dirty="0">
                  <a:solidFill>
                    <a:srgbClr val="000000"/>
                  </a:solidFill>
                </a:rPr>
              </a:br>
              <a:r>
                <a:rPr lang="en-GB" altLang="en-US" sz="1100" b="0" i="0" dirty="0">
                  <a:solidFill>
                    <a:srgbClr val="000000"/>
                  </a:solidFill>
                </a:rPr>
                <a:t>Process </a:t>
              </a:r>
            </a:p>
            <a:p>
              <a:pPr algn="ctr"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Test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165" name="Freeform 21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6" name="Freeform 22"/>
          <p:cNvSpPr>
            <a:spLocks/>
          </p:cNvSpPr>
          <p:nvPr/>
        </p:nvSpPr>
        <p:spPr bwMode="auto">
          <a:xfrm>
            <a:off x="1793875" y="3795713"/>
            <a:ext cx="317500" cy="204787"/>
          </a:xfrm>
          <a:custGeom>
            <a:avLst/>
            <a:gdLst>
              <a:gd name="T0" fmla="*/ 0 w 216"/>
              <a:gd name="T1" fmla="*/ 65 h 129"/>
              <a:gd name="T2" fmla="*/ 108 w 216"/>
              <a:gd name="T3" fmla="*/ 0 h 129"/>
              <a:gd name="T4" fmla="*/ 216 w 216"/>
              <a:gd name="T5" fmla="*/ 65 h 129"/>
              <a:gd name="T6" fmla="*/ 108 w 216"/>
              <a:gd name="T7" fmla="*/ 129 h 129"/>
              <a:gd name="T8" fmla="*/ 0 w 216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FFCC99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7" name="Freeform 23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68" name="Freeform 24"/>
          <p:cNvSpPr>
            <a:spLocks/>
          </p:cNvSpPr>
          <p:nvPr/>
        </p:nvSpPr>
        <p:spPr bwMode="auto">
          <a:xfrm>
            <a:off x="2700338" y="4797425"/>
            <a:ext cx="315912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FF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69" name="Freeform 25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0" name="Freeform 26"/>
          <p:cNvSpPr>
            <a:spLocks/>
          </p:cNvSpPr>
          <p:nvPr/>
        </p:nvSpPr>
        <p:spPr bwMode="auto">
          <a:xfrm>
            <a:off x="3714750" y="5954713"/>
            <a:ext cx="314325" cy="206375"/>
          </a:xfrm>
          <a:custGeom>
            <a:avLst/>
            <a:gdLst>
              <a:gd name="T0" fmla="*/ 0 w 215"/>
              <a:gd name="T1" fmla="*/ 65 h 130"/>
              <a:gd name="T2" fmla="*/ 108 w 215"/>
              <a:gd name="T3" fmla="*/ 0 h 130"/>
              <a:gd name="T4" fmla="*/ 215 w 215"/>
              <a:gd name="T5" fmla="*/ 65 h 130"/>
              <a:gd name="T6" fmla="*/ 108 w 215"/>
              <a:gd name="T7" fmla="*/ 130 h 130"/>
              <a:gd name="T8" fmla="*/ 0 w 215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30">
                <a:moveTo>
                  <a:pt x="0" y="65"/>
                </a:moveTo>
                <a:lnTo>
                  <a:pt x="108" y="0"/>
                </a:lnTo>
                <a:lnTo>
                  <a:pt x="215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1" name="Freeform 27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2" name="Freeform 28"/>
          <p:cNvSpPr>
            <a:spLocks/>
          </p:cNvSpPr>
          <p:nvPr/>
        </p:nvSpPr>
        <p:spPr bwMode="auto">
          <a:xfrm>
            <a:off x="5192713" y="5954713"/>
            <a:ext cx="317500" cy="206375"/>
          </a:xfrm>
          <a:custGeom>
            <a:avLst/>
            <a:gdLst>
              <a:gd name="T0" fmla="*/ 0 w 216"/>
              <a:gd name="T1" fmla="*/ 65 h 130"/>
              <a:gd name="T2" fmla="*/ 108 w 216"/>
              <a:gd name="T3" fmla="*/ 0 h 130"/>
              <a:gd name="T4" fmla="*/ 216 w 216"/>
              <a:gd name="T5" fmla="*/ 65 h 130"/>
              <a:gd name="T6" fmla="*/ 108 w 216"/>
              <a:gd name="T7" fmla="*/ 130 h 130"/>
              <a:gd name="T8" fmla="*/ 0 w 216"/>
              <a:gd name="T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30">
                <a:moveTo>
                  <a:pt x="0" y="65"/>
                </a:moveTo>
                <a:lnTo>
                  <a:pt x="108" y="0"/>
                </a:lnTo>
                <a:lnTo>
                  <a:pt x="216" y="65"/>
                </a:lnTo>
                <a:lnTo>
                  <a:pt x="108" y="130"/>
                </a:lnTo>
                <a:lnTo>
                  <a:pt x="0" y="65"/>
                </a:lnTo>
                <a:close/>
              </a:path>
            </a:pathLst>
          </a:custGeom>
          <a:solidFill>
            <a:srgbClr val="99FF66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3" name="Freeform 29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4" name="Freeform 30"/>
          <p:cNvSpPr>
            <a:spLocks/>
          </p:cNvSpPr>
          <p:nvPr/>
        </p:nvSpPr>
        <p:spPr bwMode="auto">
          <a:xfrm>
            <a:off x="6199188" y="487045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8 w 215"/>
              <a:gd name="T3" fmla="*/ 0 h 129"/>
              <a:gd name="T4" fmla="*/ 215 w 215"/>
              <a:gd name="T5" fmla="*/ 64 h 129"/>
              <a:gd name="T6" fmla="*/ 108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8" y="0"/>
                </a:lnTo>
                <a:lnTo>
                  <a:pt x="215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5" name="Freeform 31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76" name="Freeform 32"/>
          <p:cNvSpPr>
            <a:spLocks/>
          </p:cNvSpPr>
          <p:nvPr/>
        </p:nvSpPr>
        <p:spPr bwMode="auto">
          <a:xfrm>
            <a:off x="7080250" y="3867150"/>
            <a:ext cx="314325" cy="204788"/>
          </a:xfrm>
          <a:custGeom>
            <a:avLst/>
            <a:gdLst>
              <a:gd name="T0" fmla="*/ 0 w 215"/>
              <a:gd name="T1" fmla="*/ 65 h 129"/>
              <a:gd name="T2" fmla="*/ 107 w 215"/>
              <a:gd name="T3" fmla="*/ 0 h 129"/>
              <a:gd name="T4" fmla="*/ 215 w 215"/>
              <a:gd name="T5" fmla="*/ 65 h 129"/>
              <a:gd name="T6" fmla="*/ 107 w 215"/>
              <a:gd name="T7" fmla="*/ 129 h 129"/>
              <a:gd name="T8" fmla="*/ 0 w 215"/>
              <a:gd name="T9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5"/>
                </a:moveTo>
                <a:lnTo>
                  <a:pt x="107" y="0"/>
                </a:lnTo>
                <a:lnTo>
                  <a:pt x="215" y="65"/>
                </a:lnTo>
                <a:lnTo>
                  <a:pt x="107" y="129"/>
                </a:lnTo>
                <a:lnTo>
                  <a:pt x="0" y="65"/>
                </a:lnTo>
                <a:close/>
              </a:path>
            </a:pathLst>
          </a:custGeom>
          <a:solidFill>
            <a:srgbClr val="CC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177" name="Rectangle 33"/>
          <p:cNvSpPr>
            <a:spLocks noChangeArrowheads="1"/>
          </p:cNvSpPr>
          <p:nvPr/>
        </p:nvSpPr>
        <p:spPr bwMode="auto">
          <a:xfrm>
            <a:off x="2185988" y="3716338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8" name="Rectangle 34"/>
          <p:cNvSpPr>
            <a:spLocks noChangeArrowheads="1"/>
          </p:cNvSpPr>
          <p:nvPr/>
        </p:nvSpPr>
        <p:spPr bwMode="auto">
          <a:xfrm>
            <a:off x="3121025" y="4724400"/>
            <a:ext cx="514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79" name="Rectangle 35"/>
          <p:cNvSpPr>
            <a:spLocks noChangeArrowheads="1"/>
          </p:cNvSpPr>
          <p:nvPr/>
        </p:nvSpPr>
        <p:spPr bwMode="auto">
          <a:xfrm>
            <a:off x="3890963" y="5684838"/>
            <a:ext cx="4968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Design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0" name="Rectangle 36"/>
          <p:cNvSpPr>
            <a:spLocks noChangeArrowheads="1"/>
          </p:cNvSpPr>
          <p:nvPr/>
        </p:nvSpPr>
        <p:spPr bwMode="auto">
          <a:xfrm>
            <a:off x="4752975" y="5805488"/>
            <a:ext cx="90170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Code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1" name="Rectangle 37"/>
          <p:cNvSpPr>
            <a:spLocks noChangeArrowheads="1"/>
          </p:cNvSpPr>
          <p:nvPr/>
        </p:nvSpPr>
        <p:spPr bwMode="auto">
          <a:xfrm>
            <a:off x="5670550" y="4718050"/>
            <a:ext cx="836613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2" name="Rectangle 38"/>
          <p:cNvSpPr>
            <a:spLocks noChangeArrowheads="1"/>
          </p:cNvSpPr>
          <p:nvPr/>
        </p:nvSpPr>
        <p:spPr bwMode="auto">
          <a:xfrm>
            <a:off x="6319838" y="3760788"/>
            <a:ext cx="836612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Test Review</a:t>
            </a:r>
            <a:endParaRPr lang="en-GB" altLang="en-US" sz="1200" i="0" dirty="0">
              <a:solidFill>
                <a:schemeClr val="tx1"/>
              </a:solidFill>
            </a:endParaRPr>
          </a:p>
        </p:txBody>
      </p:sp>
      <p:sp>
        <p:nvSpPr>
          <p:cNvPr id="518183" name="Freeform 39"/>
          <p:cNvSpPr>
            <a:spLocks/>
          </p:cNvSpPr>
          <p:nvPr/>
        </p:nvSpPr>
        <p:spPr bwMode="auto">
          <a:xfrm>
            <a:off x="1695450" y="3717925"/>
            <a:ext cx="26988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4" name="Freeform 40"/>
          <p:cNvSpPr>
            <a:spLocks/>
          </p:cNvSpPr>
          <p:nvPr/>
        </p:nvSpPr>
        <p:spPr bwMode="auto">
          <a:xfrm>
            <a:off x="1697038" y="3808413"/>
            <a:ext cx="96837" cy="90487"/>
          </a:xfrm>
          <a:custGeom>
            <a:avLst/>
            <a:gdLst>
              <a:gd name="T0" fmla="*/ 26 w 66"/>
              <a:gd name="T1" fmla="*/ 0 h 57"/>
              <a:gd name="T2" fmla="*/ 66 w 66"/>
              <a:gd name="T3" fmla="*/ 57 h 57"/>
              <a:gd name="T4" fmla="*/ 0 w 66"/>
              <a:gd name="T5" fmla="*/ 36 h 57"/>
              <a:gd name="T6" fmla="*/ 26 w 66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7">
                <a:moveTo>
                  <a:pt x="26" y="0"/>
                </a:moveTo>
                <a:lnTo>
                  <a:pt x="66" y="57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5" name="Freeform 41"/>
          <p:cNvSpPr>
            <a:spLocks/>
          </p:cNvSpPr>
          <p:nvPr/>
        </p:nvSpPr>
        <p:spPr bwMode="auto">
          <a:xfrm>
            <a:off x="1952625" y="4000500"/>
            <a:ext cx="174625" cy="295275"/>
          </a:xfrm>
          <a:custGeom>
            <a:avLst/>
            <a:gdLst>
              <a:gd name="T0" fmla="*/ 0 w 119"/>
              <a:gd name="T1" fmla="*/ 0 h 186"/>
              <a:gd name="T2" fmla="*/ 119 w 119"/>
              <a:gd name="T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9" h="186">
                <a:moveTo>
                  <a:pt x="0" y="0"/>
                </a:moveTo>
                <a:cubicBezTo>
                  <a:pt x="39" y="77"/>
                  <a:pt x="84" y="146"/>
                  <a:pt x="119" y="18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6" name="Rectangle 42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7" name="Rectangle 43"/>
          <p:cNvSpPr>
            <a:spLocks noChangeArrowheads="1"/>
          </p:cNvSpPr>
          <p:nvPr/>
        </p:nvSpPr>
        <p:spPr bwMode="auto">
          <a:xfrm>
            <a:off x="2201863" y="4078288"/>
            <a:ext cx="830262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88" name="Rectangle 44"/>
          <p:cNvSpPr>
            <a:spLocks noChangeArrowheads="1"/>
          </p:cNvSpPr>
          <p:nvPr/>
        </p:nvSpPr>
        <p:spPr bwMode="auto">
          <a:xfrm>
            <a:off x="2387849" y="4221163"/>
            <a:ext cx="440826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Func.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89" name="Freeform 45"/>
          <p:cNvSpPr>
            <a:spLocks/>
          </p:cNvSpPr>
          <p:nvPr/>
        </p:nvSpPr>
        <p:spPr bwMode="auto">
          <a:xfrm>
            <a:off x="2103438" y="4260850"/>
            <a:ext cx="98425" cy="87313"/>
          </a:xfrm>
          <a:custGeom>
            <a:avLst/>
            <a:gdLst>
              <a:gd name="T0" fmla="*/ 24 w 67"/>
              <a:gd name="T1" fmla="*/ 0 h 55"/>
              <a:gd name="T2" fmla="*/ 67 w 67"/>
              <a:gd name="T3" fmla="*/ 55 h 55"/>
              <a:gd name="T4" fmla="*/ 0 w 67"/>
              <a:gd name="T5" fmla="*/ 37 h 55"/>
              <a:gd name="T6" fmla="*/ 24 w 67"/>
              <a:gd name="T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55">
                <a:moveTo>
                  <a:pt x="24" y="0"/>
                </a:moveTo>
                <a:lnTo>
                  <a:pt x="67" y="55"/>
                </a:lnTo>
                <a:lnTo>
                  <a:pt x="0" y="37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0" name="Rectangle 46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1" name="Rectangle 47"/>
          <p:cNvSpPr>
            <a:spLocks noChangeArrowheads="1"/>
          </p:cNvSpPr>
          <p:nvPr/>
        </p:nvSpPr>
        <p:spPr bwMode="auto">
          <a:xfrm>
            <a:off x="3032125" y="515778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2" name="Rectangle 48"/>
          <p:cNvSpPr>
            <a:spLocks noChangeArrowheads="1"/>
          </p:cNvSpPr>
          <p:nvPr/>
        </p:nvSpPr>
        <p:spPr bwMode="auto">
          <a:xfrm>
            <a:off x="3059113" y="5297488"/>
            <a:ext cx="792162" cy="27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Tech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Design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193" name="Freeform 49"/>
          <p:cNvSpPr>
            <a:spLocks/>
          </p:cNvSpPr>
          <p:nvPr/>
        </p:nvSpPr>
        <p:spPr bwMode="auto">
          <a:xfrm>
            <a:off x="2859088" y="5003800"/>
            <a:ext cx="95250" cy="379413"/>
          </a:xfrm>
          <a:custGeom>
            <a:avLst/>
            <a:gdLst>
              <a:gd name="T0" fmla="*/ 0 w 66"/>
              <a:gd name="T1" fmla="*/ 0 h 239"/>
              <a:gd name="T2" fmla="*/ 66 w 66"/>
              <a:gd name="T3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6" h="239">
                <a:moveTo>
                  <a:pt x="0" y="0"/>
                </a:moveTo>
                <a:cubicBezTo>
                  <a:pt x="0" y="101"/>
                  <a:pt x="26" y="193"/>
                  <a:pt x="66" y="239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4" name="Freeform 50"/>
          <p:cNvSpPr>
            <a:spLocks/>
          </p:cNvSpPr>
          <p:nvPr/>
        </p:nvSpPr>
        <p:spPr bwMode="auto">
          <a:xfrm>
            <a:off x="2932113" y="5348288"/>
            <a:ext cx="100012" cy="79375"/>
          </a:xfrm>
          <a:custGeom>
            <a:avLst/>
            <a:gdLst>
              <a:gd name="T0" fmla="*/ 21 w 69"/>
              <a:gd name="T1" fmla="*/ 0 h 50"/>
              <a:gd name="T2" fmla="*/ 69 w 69"/>
              <a:gd name="T3" fmla="*/ 50 h 50"/>
              <a:gd name="T4" fmla="*/ 0 w 69"/>
              <a:gd name="T5" fmla="*/ 39 h 50"/>
              <a:gd name="T6" fmla="*/ 21 w 69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50">
                <a:moveTo>
                  <a:pt x="21" y="0"/>
                </a:moveTo>
                <a:lnTo>
                  <a:pt x="69" y="50"/>
                </a:lnTo>
                <a:lnTo>
                  <a:pt x="0" y="39"/>
                </a:lnTo>
                <a:lnTo>
                  <a:pt x="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5" name="Freeform 51"/>
          <p:cNvSpPr>
            <a:spLocks/>
          </p:cNvSpPr>
          <p:nvPr/>
        </p:nvSpPr>
        <p:spPr bwMode="auto">
          <a:xfrm>
            <a:off x="3448050" y="5697538"/>
            <a:ext cx="179388" cy="341312"/>
          </a:xfrm>
          <a:custGeom>
            <a:avLst/>
            <a:gdLst>
              <a:gd name="T0" fmla="*/ 0 w 123"/>
              <a:gd name="T1" fmla="*/ 0 h 215"/>
              <a:gd name="T2" fmla="*/ 123 w 123"/>
              <a:gd name="T3" fmla="*/ 215 h 2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3" h="215">
                <a:moveTo>
                  <a:pt x="0" y="0"/>
                </a:moveTo>
                <a:cubicBezTo>
                  <a:pt x="0" y="97"/>
                  <a:pt x="50" y="183"/>
                  <a:pt x="123" y="215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6" name="Freeform 52"/>
          <p:cNvSpPr>
            <a:spLocks/>
          </p:cNvSpPr>
          <p:nvPr/>
        </p:nvSpPr>
        <p:spPr bwMode="auto">
          <a:xfrm>
            <a:off x="3613150" y="6002338"/>
            <a:ext cx="101600" cy="68262"/>
          </a:xfrm>
          <a:custGeom>
            <a:avLst/>
            <a:gdLst>
              <a:gd name="T0" fmla="*/ 9 w 69"/>
              <a:gd name="T1" fmla="*/ 0 h 43"/>
              <a:gd name="T2" fmla="*/ 69 w 69"/>
              <a:gd name="T3" fmla="*/ 35 h 43"/>
              <a:gd name="T4" fmla="*/ 0 w 69"/>
              <a:gd name="T5" fmla="*/ 43 h 43"/>
              <a:gd name="T6" fmla="*/ 9 w 69"/>
              <a:gd name="T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43">
                <a:moveTo>
                  <a:pt x="9" y="0"/>
                </a:moveTo>
                <a:lnTo>
                  <a:pt x="69" y="35"/>
                </a:lnTo>
                <a:lnTo>
                  <a:pt x="0" y="43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7" name="Freeform 53"/>
          <p:cNvSpPr>
            <a:spLocks/>
          </p:cNvSpPr>
          <p:nvPr/>
        </p:nvSpPr>
        <p:spPr bwMode="auto">
          <a:xfrm>
            <a:off x="3873500" y="6161088"/>
            <a:ext cx="233363" cy="160337"/>
          </a:xfrm>
          <a:custGeom>
            <a:avLst/>
            <a:gdLst>
              <a:gd name="T0" fmla="*/ 0 w 160"/>
              <a:gd name="T1" fmla="*/ 0 h 101"/>
              <a:gd name="T2" fmla="*/ 160 w 160"/>
              <a:gd name="T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0" h="101">
                <a:moveTo>
                  <a:pt x="0" y="0"/>
                </a:moveTo>
                <a:cubicBezTo>
                  <a:pt x="0" y="47"/>
                  <a:pt x="65" y="88"/>
                  <a:pt x="160" y="101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8" name="Freeform 54"/>
          <p:cNvSpPr>
            <a:spLocks/>
          </p:cNvSpPr>
          <p:nvPr/>
        </p:nvSpPr>
        <p:spPr bwMode="auto">
          <a:xfrm>
            <a:off x="4097338" y="6286500"/>
            <a:ext cx="100012" cy="69850"/>
          </a:xfrm>
          <a:custGeom>
            <a:avLst/>
            <a:gdLst>
              <a:gd name="T0" fmla="*/ 3 w 68"/>
              <a:gd name="T1" fmla="*/ 0 h 44"/>
              <a:gd name="T2" fmla="*/ 68 w 68"/>
              <a:gd name="T3" fmla="*/ 26 h 44"/>
              <a:gd name="T4" fmla="*/ 0 w 68"/>
              <a:gd name="T5" fmla="*/ 44 h 44"/>
              <a:gd name="T6" fmla="*/ 3 w 68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44">
                <a:moveTo>
                  <a:pt x="3" y="0"/>
                </a:moveTo>
                <a:lnTo>
                  <a:pt x="68" y="26"/>
                </a:lnTo>
                <a:lnTo>
                  <a:pt x="0" y="44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199" name="Freeform 55"/>
          <p:cNvSpPr>
            <a:spLocks/>
          </p:cNvSpPr>
          <p:nvPr/>
        </p:nvSpPr>
        <p:spPr bwMode="auto">
          <a:xfrm>
            <a:off x="5027613" y="6245225"/>
            <a:ext cx="280987" cy="82550"/>
          </a:xfrm>
          <a:custGeom>
            <a:avLst/>
            <a:gdLst>
              <a:gd name="T0" fmla="*/ 0 w 191"/>
              <a:gd name="T1" fmla="*/ 52 h 52"/>
              <a:gd name="T2" fmla="*/ 191 w 191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1" h="52">
                <a:moveTo>
                  <a:pt x="0" y="52"/>
                </a:moveTo>
                <a:cubicBezTo>
                  <a:pt x="78" y="52"/>
                  <a:pt x="152" y="32"/>
                  <a:pt x="19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0" name="Freeform 56"/>
          <p:cNvSpPr>
            <a:spLocks/>
          </p:cNvSpPr>
          <p:nvPr/>
        </p:nvSpPr>
        <p:spPr bwMode="auto">
          <a:xfrm>
            <a:off x="5275263" y="6161088"/>
            <a:ext cx="76200" cy="107950"/>
          </a:xfrm>
          <a:custGeom>
            <a:avLst/>
            <a:gdLst>
              <a:gd name="T0" fmla="*/ 0 w 52"/>
              <a:gd name="T1" fmla="*/ 47 h 68"/>
              <a:gd name="T2" fmla="*/ 52 w 52"/>
              <a:gd name="T3" fmla="*/ 0 h 68"/>
              <a:gd name="T4" fmla="*/ 38 w 52"/>
              <a:gd name="T5" fmla="*/ 68 h 68"/>
              <a:gd name="T6" fmla="*/ 0 w 52"/>
              <a:gd name="T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" h="68">
                <a:moveTo>
                  <a:pt x="0" y="47"/>
                </a:moveTo>
                <a:lnTo>
                  <a:pt x="52" y="0"/>
                </a:lnTo>
                <a:lnTo>
                  <a:pt x="38" y="6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1" name="Freeform 57"/>
          <p:cNvSpPr>
            <a:spLocks/>
          </p:cNvSpPr>
          <p:nvPr/>
        </p:nvSpPr>
        <p:spPr bwMode="auto">
          <a:xfrm>
            <a:off x="5510213" y="5794375"/>
            <a:ext cx="255587" cy="263525"/>
          </a:xfrm>
          <a:custGeom>
            <a:avLst/>
            <a:gdLst>
              <a:gd name="T0" fmla="*/ 0 w 174"/>
              <a:gd name="T1" fmla="*/ 166 h 166"/>
              <a:gd name="T2" fmla="*/ 174 w 174"/>
              <a:gd name="T3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4" h="166">
                <a:moveTo>
                  <a:pt x="0" y="166"/>
                </a:moveTo>
                <a:cubicBezTo>
                  <a:pt x="81" y="166"/>
                  <a:pt x="153" y="98"/>
                  <a:pt x="174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2" name="Freeform 58"/>
          <p:cNvSpPr>
            <a:spLocks/>
          </p:cNvSpPr>
          <p:nvPr/>
        </p:nvSpPr>
        <p:spPr bwMode="auto">
          <a:xfrm>
            <a:off x="5732463" y="5697538"/>
            <a:ext cx="65087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3" name="Freeform 59"/>
          <p:cNvSpPr>
            <a:spLocks/>
          </p:cNvSpPr>
          <p:nvPr/>
        </p:nvSpPr>
        <p:spPr bwMode="auto">
          <a:xfrm>
            <a:off x="6189663" y="5168900"/>
            <a:ext cx="144462" cy="271463"/>
          </a:xfrm>
          <a:custGeom>
            <a:avLst/>
            <a:gdLst>
              <a:gd name="T0" fmla="*/ 0 w 98"/>
              <a:gd name="T1" fmla="*/ 163 h 171"/>
              <a:gd name="T2" fmla="*/ 98 w 98"/>
              <a:gd name="T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8" h="171">
                <a:moveTo>
                  <a:pt x="0" y="163"/>
                </a:moveTo>
                <a:cubicBezTo>
                  <a:pt x="28" y="171"/>
                  <a:pt x="68" y="104"/>
                  <a:pt x="9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4" name="Freeform 60"/>
          <p:cNvSpPr>
            <a:spLocks/>
          </p:cNvSpPr>
          <p:nvPr/>
        </p:nvSpPr>
        <p:spPr bwMode="auto">
          <a:xfrm>
            <a:off x="6302375" y="5075238"/>
            <a:ext cx="61913" cy="111125"/>
          </a:xfrm>
          <a:custGeom>
            <a:avLst/>
            <a:gdLst>
              <a:gd name="T0" fmla="*/ 0 w 43"/>
              <a:gd name="T1" fmla="*/ 59 h 70"/>
              <a:gd name="T2" fmla="*/ 38 w 43"/>
              <a:gd name="T3" fmla="*/ 0 h 70"/>
              <a:gd name="T4" fmla="*/ 43 w 43"/>
              <a:gd name="T5" fmla="*/ 70 h 70"/>
              <a:gd name="T6" fmla="*/ 0 w 43"/>
              <a:gd name="T7" fmla="*/ 5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70">
                <a:moveTo>
                  <a:pt x="0" y="59"/>
                </a:moveTo>
                <a:lnTo>
                  <a:pt x="38" y="0"/>
                </a:lnTo>
                <a:lnTo>
                  <a:pt x="43" y="70"/>
                </a:lnTo>
                <a:lnTo>
                  <a:pt x="0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5" name="Freeform 61"/>
          <p:cNvSpPr>
            <a:spLocks/>
          </p:cNvSpPr>
          <p:nvPr/>
        </p:nvSpPr>
        <p:spPr bwMode="auto">
          <a:xfrm>
            <a:off x="7080250" y="4168775"/>
            <a:ext cx="147638" cy="190500"/>
          </a:xfrm>
          <a:custGeom>
            <a:avLst/>
            <a:gdLst>
              <a:gd name="T0" fmla="*/ 0 w 101"/>
              <a:gd name="T1" fmla="*/ 113 h 120"/>
              <a:gd name="T2" fmla="*/ 101 w 101"/>
              <a:gd name="T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1" h="120">
                <a:moveTo>
                  <a:pt x="0" y="113"/>
                </a:moveTo>
                <a:cubicBezTo>
                  <a:pt x="44" y="120"/>
                  <a:pt x="85" y="75"/>
                  <a:pt x="101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6" name="Freeform 62"/>
          <p:cNvSpPr>
            <a:spLocks/>
          </p:cNvSpPr>
          <p:nvPr/>
        </p:nvSpPr>
        <p:spPr bwMode="auto">
          <a:xfrm>
            <a:off x="7194550" y="4071938"/>
            <a:ext cx="65088" cy="109537"/>
          </a:xfrm>
          <a:custGeom>
            <a:avLst/>
            <a:gdLst>
              <a:gd name="T0" fmla="*/ 0 w 44"/>
              <a:gd name="T1" fmla="*/ 64 h 69"/>
              <a:gd name="T2" fmla="*/ 29 w 44"/>
              <a:gd name="T3" fmla="*/ 0 h 69"/>
              <a:gd name="T4" fmla="*/ 44 w 44"/>
              <a:gd name="T5" fmla="*/ 69 h 69"/>
              <a:gd name="T6" fmla="*/ 0 w 44"/>
              <a:gd name="T7" fmla="*/ 6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9">
                <a:moveTo>
                  <a:pt x="0" y="64"/>
                </a:moveTo>
                <a:lnTo>
                  <a:pt x="29" y="0"/>
                </a:lnTo>
                <a:lnTo>
                  <a:pt x="44" y="69"/>
                </a:lnTo>
                <a:lnTo>
                  <a:pt x="0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7" name="Freeform 63"/>
          <p:cNvSpPr>
            <a:spLocks/>
          </p:cNvSpPr>
          <p:nvPr/>
        </p:nvSpPr>
        <p:spPr bwMode="auto">
          <a:xfrm>
            <a:off x="7394575" y="3813175"/>
            <a:ext cx="57150" cy="157163"/>
          </a:xfrm>
          <a:custGeom>
            <a:avLst/>
            <a:gdLst>
              <a:gd name="T0" fmla="*/ 0 w 39"/>
              <a:gd name="T1" fmla="*/ 99 h 99"/>
              <a:gd name="T2" fmla="*/ 38 w 39"/>
              <a:gd name="T3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" h="99">
                <a:moveTo>
                  <a:pt x="0" y="99"/>
                </a:moveTo>
                <a:cubicBezTo>
                  <a:pt x="25" y="87"/>
                  <a:pt x="39" y="49"/>
                  <a:pt x="3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8" name="Freeform 64"/>
          <p:cNvSpPr>
            <a:spLocks/>
          </p:cNvSpPr>
          <p:nvPr/>
        </p:nvSpPr>
        <p:spPr bwMode="auto">
          <a:xfrm>
            <a:off x="6513513" y="4714875"/>
            <a:ext cx="146050" cy="257175"/>
          </a:xfrm>
          <a:custGeom>
            <a:avLst/>
            <a:gdLst>
              <a:gd name="T0" fmla="*/ 0 w 99"/>
              <a:gd name="T1" fmla="*/ 162 h 162"/>
              <a:gd name="T2" fmla="*/ 99 w 99"/>
              <a:gd name="T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9" h="162">
                <a:moveTo>
                  <a:pt x="0" y="162"/>
                </a:moveTo>
                <a:cubicBezTo>
                  <a:pt x="47" y="154"/>
                  <a:pt x="87" y="88"/>
                  <a:pt x="99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09" name="Freeform 65"/>
          <p:cNvSpPr>
            <a:spLocks/>
          </p:cNvSpPr>
          <p:nvPr/>
        </p:nvSpPr>
        <p:spPr bwMode="auto">
          <a:xfrm>
            <a:off x="6627813" y="4618038"/>
            <a:ext cx="63500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0" name="Freeform 66"/>
          <p:cNvSpPr>
            <a:spLocks/>
          </p:cNvSpPr>
          <p:nvPr/>
        </p:nvSpPr>
        <p:spPr bwMode="auto">
          <a:xfrm>
            <a:off x="2608263" y="4618038"/>
            <a:ext cx="26987" cy="215900"/>
          </a:xfrm>
          <a:custGeom>
            <a:avLst/>
            <a:gdLst>
              <a:gd name="T0" fmla="*/ 7 w 19"/>
              <a:gd name="T1" fmla="*/ 0 h 136"/>
              <a:gd name="T2" fmla="*/ 19 w 19"/>
              <a:gd name="T3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" h="136">
                <a:moveTo>
                  <a:pt x="7" y="0"/>
                </a:moveTo>
                <a:cubicBezTo>
                  <a:pt x="0" y="52"/>
                  <a:pt x="5" y="102"/>
                  <a:pt x="19" y="136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1" name="Freeform 67"/>
          <p:cNvSpPr>
            <a:spLocks/>
          </p:cNvSpPr>
          <p:nvPr/>
        </p:nvSpPr>
        <p:spPr bwMode="auto">
          <a:xfrm>
            <a:off x="2608263" y="4802188"/>
            <a:ext cx="92075" cy="98425"/>
          </a:xfrm>
          <a:custGeom>
            <a:avLst/>
            <a:gdLst>
              <a:gd name="T0" fmla="*/ 30 w 63"/>
              <a:gd name="T1" fmla="*/ 0 h 62"/>
              <a:gd name="T2" fmla="*/ 63 w 63"/>
              <a:gd name="T3" fmla="*/ 62 h 62"/>
              <a:gd name="T4" fmla="*/ 0 w 63"/>
              <a:gd name="T5" fmla="*/ 33 h 62"/>
              <a:gd name="T6" fmla="*/ 30 w 63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2">
                <a:moveTo>
                  <a:pt x="30" y="0"/>
                </a:moveTo>
                <a:lnTo>
                  <a:pt x="63" y="62"/>
                </a:lnTo>
                <a:lnTo>
                  <a:pt x="0" y="33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grpSp>
        <p:nvGrpSpPr>
          <p:cNvPr id="518212" name="Group 68"/>
          <p:cNvGrpSpPr>
            <a:grpSpLocks/>
          </p:cNvGrpSpPr>
          <p:nvPr/>
        </p:nvGrpSpPr>
        <p:grpSpPr bwMode="auto">
          <a:xfrm>
            <a:off x="395288" y="2314575"/>
            <a:ext cx="831850" cy="539750"/>
            <a:chOff x="249" y="1437"/>
            <a:chExt cx="524" cy="340"/>
          </a:xfrm>
        </p:grpSpPr>
        <p:sp>
          <p:nvSpPr>
            <p:cNvPr id="518213" name="Rectangle 69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4" name="Rectangle 70"/>
            <p:cNvSpPr>
              <a:spLocks noChangeArrowheads="1"/>
            </p:cNvSpPr>
            <p:nvPr/>
          </p:nvSpPr>
          <p:spPr bwMode="auto">
            <a:xfrm>
              <a:off x="249" y="1437"/>
              <a:ext cx="524" cy="34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1400" dirty="0"/>
            </a:p>
          </p:txBody>
        </p:sp>
        <p:sp>
          <p:nvSpPr>
            <p:cNvPr id="518215" name="Rectangle 71"/>
            <p:cNvSpPr>
              <a:spLocks noChangeArrowheads="1"/>
            </p:cNvSpPr>
            <p:nvPr/>
          </p:nvSpPr>
          <p:spPr bwMode="auto">
            <a:xfrm>
              <a:off x="386" y="1565"/>
              <a:ext cx="252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0000"/>
                </a:lnSpc>
                <a:buClrTx/>
                <a:buFontTx/>
                <a:buNone/>
              </a:pPr>
              <a:r>
                <a:rPr lang="en-GB" altLang="en-US" sz="1100" b="0" i="0" dirty="0">
                  <a:solidFill>
                    <a:srgbClr val="000000"/>
                  </a:solidFill>
                </a:rPr>
                <a:t>Scope</a:t>
              </a:r>
              <a:endParaRPr lang="en-GB" altLang="en-US" sz="1100" i="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216" name="Freeform 72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17" name="Freeform 73"/>
          <p:cNvSpPr>
            <a:spLocks/>
          </p:cNvSpPr>
          <p:nvPr/>
        </p:nvSpPr>
        <p:spPr bwMode="auto">
          <a:xfrm>
            <a:off x="909638" y="2936875"/>
            <a:ext cx="317500" cy="204788"/>
          </a:xfrm>
          <a:custGeom>
            <a:avLst/>
            <a:gdLst>
              <a:gd name="T0" fmla="*/ 0 w 216"/>
              <a:gd name="T1" fmla="*/ 64 h 129"/>
              <a:gd name="T2" fmla="*/ 108 w 216"/>
              <a:gd name="T3" fmla="*/ 0 h 129"/>
              <a:gd name="T4" fmla="*/ 216 w 216"/>
              <a:gd name="T5" fmla="*/ 64 h 129"/>
              <a:gd name="T6" fmla="*/ 108 w 216"/>
              <a:gd name="T7" fmla="*/ 129 h 129"/>
              <a:gd name="T8" fmla="*/ 0 w 216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29">
                <a:moveTo>
                  <a:pt x="0" y="64"/>
                </a:moveTo>
                <a:lnTo>
                  <a:pt x="108" y="0"/>
                </a:lnTo>
                <a:lnTo>
                  <a:pt x="216" y="64"/>
                </a:lnTo>
                <a:lnTo>
                  <a:pt x="108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FF99FF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518218" name="Rectangle 74"/>
          <p:cNvSpPr>
            <a:spLocks noChangeArrowheads="1"/>
          </p:cNvSpPr>
          <p:nvPr/>
        </p:nvSpPr>
        <p:spPr bwMode="auto">
          <a:xfrm>
            <a:off x="1287463" y="2493963"/>
            <a:ext cx="7429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rgbClr val="000000"/>
                </a:solidFill>
              </a:rPr>
              <a:t>Scope 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200" b="0" i="0" dirty="0">
                <a:solidFill>
                  <a:schemeClr val="tx1"/>
                </a:solidFill>
              </a:rPr>
              <a:t>Agreement</a:t>
            </a:r>
          </a:p>
          <a:p>
            <a:pPr eaLnBrk="0" hangingPunct="0">
              <a:lnSpc>
                <a:spcPct val="80000"/>
              </a:lnSpc>
              <a:buClrTx/>
              <a:buFontTx/>
              <a:buNone/>
            </a:pPr>
            <a:endParaRPr lang="en-GB" altLang="en-US" sz="1200" b="0" i="0" dirty="0">
              <a:solidFill>
                <a:schemeClr val="tx1"/>
              </a:solidFill>
            </a:endParaRPr>
          </a:p>
        </p:txBody>
      </p:sp>
      <p:sp>
        <p:nvSpPr>
          <p:cNvPr id="518219" name="Freeform 75"/>
          <p:cNvSpPr>
            <a:spLocks/>
          </p:cNvSpPr>
          <p:nvPr/>
        </p:nvSpPr>
        <p:spPr bwMode="auto">
          <a:xfrm>
            <a:off x="811213" y="2859088"/>
            <a:ext cx="26987" cy="123825"/>
          </a:xfrm>
          <a:custGeom>
            <a:avLst/>
            <a:gdLst>
              <a:gd name="T0" fmla="*/ 0 w 18"/>
              <a:gd name="T1" fmla="*/ 0 h 78"/>
              <a:gd name="T2" fmla="*/ 18 w 18"/>
              <a:gd name="T3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78">
                <a:moveTo>
                  <a:pt x="0" y="0"/>
                </a:moveTo>
                <a:cubicBezTo>
                  <a:pt x="0" y="29"/>
                  <a:pt x="6" y="57"/>
                  <a:pt x="18" y="78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0" name="Freeform 76"/>
          <p:cNvSpPr>
            <a:spLocks/>
          </p:cNvSpPr>
          <p:nvPr/>
        </p:nvSpPr>
        <p:spPr bwMode="auto">
          <a:xfrm>
            <a:off x="812800" y="2949575"/>
            <a:ext cx="96838" cy="88900"/>
          </a:xfrm>
          <a:custGeom>
            <a:avLst/>
            <a:gdLst>
              <a:gd name="T0" fmla="*/ 26 w 66"/>
              <a:gd name="T1" fmla="*/ 0 h 56"/>
              <a:gd name="T2" fmla="*/ 66 w 66"/>
              <a:gd name="T3" fmla="*/ 56 h 56"/>
              <a:gd name="T4" fmla="*/ 0 w 66"/>
              <a:gd name="T5" fmla="*/ 36 h 56"/>
              <a:gd name="T6" fmla="*/ 26 w 6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6">
                <a:moveTo>
                  <a:pt x="26" y="0"/>
                </a:moveTo>
                <a:lnTo>
                  <a:pt x="66" y="56"/>
                </a:lnTo>
                <a:lnTo>
                  <a:pt x="0" y="36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1" name="Freeform 77"/>
          <p:cNvSpPr>
            <a:spLocks/>
          </p:cNvSpPr>
          <p:nvPr/>
        </p:nvSpPr>
        <p:spPr bwMode="auto">
          <a:xfrm>
            <a:off x="1068388" y="3103563"/>
            <a:ext cx="141287" cy="285750"/>
          </a:xfrm>
          <a:custGeom>
            <a:avLst/>
            <a:gdLst>
              <a:gd name="T0" fmla="*/ 0 w 96"/>
              <a:gd name="T1" fmla="*/ 0 h 180"/>
              <a:gd name="T2" fmla="*/ 96 w 96"/>
              <a:gd name="T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80">
                <a:moveTo>
                  <a:pt x="0" y="0"/>
                </a:moveTo>
                <a:cubicBezTo>
                  <a:pt x="30" y="74"/>
                  <a:pt x="65" y="140"/>
                  <a:pt x="96" y="18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2" name="Rectangle 78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z="1400" dirty="0"/>
          </a:p>
        </p:txBody>
      </p:sp>
      <p:sp>
        <p:nvSpPr>
          <p:cNvPr id="518223" name="Rectangle 79"/>
          <p:cNvSpPr>
            <a:spLocks noChangeArrowheads="1"/>
          </p:cNvSpPr>
          <p:nvPr/>
        </p:nvSpPr>
        <p:spPr bwMode="auto">
          <a:xfrm>
            <a:off x="1279525" y="3178175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4" name="Rectangle 80"/>
          <p:cNvSpPr>
            <a:spLocks noChangeArrowheads="1"/>
          </p:cNvSpPr>
          <p:nvPr/>
        </p:nvSpPr>
        <p:spPr bwMode="auto">
          <a:xfrm>
            <a:off x="1547813" y="3375025"/>
            <a:ext cx="35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400" b="0" i="0" dirty="0">
                <a:solidFill>
                  <a:srgbClr val="000000"/>
                </a:solidFill>
              </a:rPr>
              <a:t>HLD</a:t>
            </a:r>
            <a:endParaRPr lang="en-GB" altLang="en-US" sz="1400" i="0" dirty="0">
              <a:solidFill>
                <a:schemeClr val="tx1"/>
              </a:solidFill>
            </a:endParaRPr>
          </a:p>
        </p:txBody>
      </p:sp>
      <p:sp>
        <p:nvSpPr>
          <p:cNvPr id="518225" name="Freeform 81"/>
          <p:cNvSpPr>
            <a:spLocks/>
          </p:cNvSpPr>
          <p:nvPr/>
        </p:nvSpPr>
        <p:spPr bwMode="auto">
          <a:xfrm>
            <a:off x="1182688" y="3355975"/>
            <a:ext cx="96837" cy="92075"/>
          </a:xfrm>
          <a:custGeom>
            <a:avLst/>
            <a:gdLst>
              <a:gd name="T0" fmla="*/ 27 w 66"/>
              <a:gd name="T1" fmla="*/ 0 h 58"/>
              <a:gd name="T2" fmla="*/ 66 w 66"/>
              <a:gd name="T3" fmla="*/ 58 h 58"/>
              <a:gd name="T4" fmla="*/ 0 w 66"/>
              <a:gd name="T5" fmla="*/ 36 h 58"/>
              <a:gd name="T6" fmla="*/ 27 w 66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58">
                <a:moveTo>
                  <a:pt x="27" y="0"/>
                </a:moveTo>
                <a:lnTo>
                  <a:pt x="66" y="58"/>
                </a:lnTo>
                <a:lnTo>
                  <a:pt x="0" y="36"/>
                </a:lnTo>
                <a:lnTo>
                  <a:pt x="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6" name="Rectangle 82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7" name="Rectangle 83"/>
          <p:cNvSpPr>
            <a:spLocks noChangeArrowheads="1"/>
          </p:cNvSpPr>
          <p:nvPr/>
        </p:nvSpPr>
        <p:spPr bwMode="auto">
          <a:xfrm>
            <a:off x="7896225" y="2281238"/>
            <a:ext cx="831850" cy="539750"/>
          </a:xfrm>
          <a:prstGeom prst="rect">
            <a:avLst/>
          </a:prstGeom>
          <a:noFill/>
          <a:ln w="31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28" name="Rectangle 84"/>
          <p:cNvSpPr>
            <a:spLocks noChangeArrowheads="1"/>
          </p:cNvSpPr>
          <p:nvPr/>
        </p:nvSpPr>
        <p:spPr bwMode="auto">
          <a:xfrm>
            <a:off x="7929172" y="2374663"/>
            <a:ext cx="737381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  <a:buClrTx/>
              <a:buFontTx/>
              <a:buNone/>
            </a:pPr>
            <a:r>
              <a:rPr lang="en-GB" altLang="en-US" sz="1100" b="0" i="0" dirty="0">
                <a:solidFill>
                  <a:srgbClr val="000000"/>
                </a:solidFill>
              </a:rPr>
              <a:t>User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Acceptance</a:t>
            </a:r>
            <a:br>
              <a:rPr lang="en-GB" altLang="en-US" sz="1100" b="0" i="0" dirty="0">
                <a:solidFill>
                  <a:srgbClr val="000000"/>
                </a:solidFill>
              </a:rPr>
            </a:br>
            <a:r>
              <a:rPr lang="en-GB" altLang="en-US" sz="1100" b="0" i="0" dirty="0">
                <a:solidFill>
                  <a:srgbClr val="000000"/>
                </a:solidFill>
              </a:rPr>
              <a:t>Test</a:t>
            </a:r>
            <a:endParaRPr lang="en-GB" altLang="en-US" sz="1100" i="0" dirty="0">
              <a:solidFill>
                <a:schemeClr val="tx1"/>
              </a:solidFill>
            </a:endParaRPr>
          </a:p>
        </p:txBody>
      </p:sp>
      <p:sp>
        <p:nvSpPr>
          <p:cNvPr id="518229" name="Freeform 85"/>
          <p:cNvSpPr>
            <a:spLocks/>
          </p:cNvSpPr>
          <p:nvPr/>
        </p:nvSpPr>
        <p:spPr bwMode="auto">
          <a:xfrm>
            <a:off x="7864475" y="3008313"/>
            <a:ext cx="314325" cy="204787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0" name="Freeform 86"/>
          <p:cNvSpPr>
            <a:spLocks/>
          </p:cNvSpPr>
          <p:nvPr/>
        </p:nvSpPr>
        <p:spPr bwMode="auto">
          <a:xfrm>
            <a:off x="7858125" y="2997200"/>
            <a:ext cx="314325" cy="204788"/>
          </a:xfrm>
          <a:custGeom>
            <a:avLst/>
            <a:gdLst>
              <a:gd name="T0" fmla="*/ 0 w 215"/>
              <a:gd name="T1" fmla="*/ 64 h 129"/>
              <a:gd name="T2" fmla="*/ 107 w 215"/>
              <a:gd name="T3" fmla="*/ 0 h 129"/>
              <a:gd name="T4" fmla="*/ 215 w 215"/>
              <a:gd name="T5" fmla="*/ 64 h 129"/>
              <a:gd name="T6" fmla="*/ 107 w 215"/>
              <a:gd name="T7" fmla="*/ 129 h 129"/>
              <a:gd name="T8" fmla="*/ 0 w 215"/>
              <a:gd name="T9" fmla="*/ 6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29">
                <a:moveTo>
                  <a:pt x="0" y="64"/>
                </a:moveTo>
                <a:lnTo>
                  <a:pt x="107" y="0"/>
                </a:lnTo>
                <a:lnTo>
                  <a:pt x="215" y="64"/>
                </a:lnTo>
                <a:lnTo>
                  <a:pt x="107" y="129"/>
                </a:lnTo>
                <a:lnTo>
                  <a:pt x="0" y="64"/>
                </a:lnTo>
                <a:close/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1" name="Freeform 87"/>
          <p:cNvSpPr>
            <a:spLocks/>
          </p:cNvSpPr>
          <p:nvPr/>
        </p:nvSpPr>
        <p:spPr bwMode="auto">
          <a:xfrm>
            <a:off x="7853363" y="3276600"/>
            <a:ext cx="153987" cy="185738"/>
          </a:xfrm>
          <a:custGeom>
            <a:avLst/>
            <a:gdLst>
              <a:gd name="T0" fmla="*/ 0 w 106"/>
              <a:gd name="T1" fmla="*/ 108 h 117"/>
              <a:gd name="T2" fmla="*/ 106 w 106"/>
              <a:gd name="T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17">
                <a:moveTo>
                  <a:pt x="0" y="108"/>
                </a:moveTo>
                <a:cubicBezTo>
                  <a:pt x="44" y="117"/>
                  <a:pt x="86" y="74"/>
                  <a:pt x="106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2" name="Freeform 88"/>
          <p:cNvSpPr>
            <a:spLocks/>
          </p:cNvSpPr>
          <p:nvPr/>
        </p:nvSpPr>
        <p:spPr bwMode="auto">
          <a:xfrm>
            <a:off x="7974013" y="3181350"/>
            <a:ext cx="63500" cy="109538"/>
          </a:xfrm>
          <a:custGeom>
            <a:avLst/>
            <a:gdLst>
              <a:gd name="T0" fmla="*/ 0 w 43"/>
              <a:gd name="T1" fmla="*/ 62 h 69"/>
              <a:gd name="T2" fmla="*/ 32 w 43"/>
              <a:gd name="T3" fmla="*/ 0 h 69"/>
              <a:gd name="T4" fmla="*/ 43 w 43"/>
              <a:gd name="T5" fmla="*/ 69 h 69"/>
              <a:gd name="T6" fmla="*/ 0 w 43"/>
              <a:gd name="T7" fmla="*/ 6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69">
                <a:moveTo>
                  <a:pt x="0" y="62"/>
                </a:moveTo>
                <a:lnTo>
                  <a:pt x="32" y="0"/>
                </a:lnTo>
                <a:lnTo>
                  <a:pt x="43" y="69"/>
                </a:lnTo>
                <a:lnTo>
                  <a:pt x="0" y="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3" name="Freeform 89"/>
          <p:cNvSpPr>
            <a:spLocks/>
          </p:cNvSpPr>
          <p:nvPr/>
        </p:nvSpPr>
        <p:spPr bwMode="auto">
          <a:xfrm>
            <a:off x="8178800" y="2924175"/>
            <a:ext cx="130175" cy="171450"/>
          </a:xfrm>
          <a:custGeom>
            <a:avLst/>
            <a:gdLst>
              <a:gd name="T0" fmla="*/ 0 w 88"/>
              <a:gd name="T1" fmla="*/ 101 h 108"/>
              <a:gd name="T2" fmla="*/ 88 w 88"/>
              <a:gd name="T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8" h="108">
                <a:moveTo>
                  <a:pt x="0" y="101"/>
                </a:moveTo>
                <a:cubicBezTo>
                  <a:pt x="43" y="108"/>
                  <a:pt x="78" y="67"/>
                  <a:pt x="88" y="0"/>
                </a:cubicBezTo>
              </a:path>
            </a:pathLst>
          </a:custGeom>
          <a:noFill/>
          <a:ln w="31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518234" name="Freeform 90"/>
          <p:cNvSpPr>
            <a:spLocks/>
          </p:cNvSpPr>
          <p:nvPr/>
        </p:nvSpPr>
        <p:spPr bwMode="auto">
          <a:xfrm>
            <a:off x="8275638" y="2817813"/>
            <a:ext cx="65087" cy="106362"/>
          </a:xfrm>
          <a:custGeom>
            <a:avLst/>
            <a:gdLst>
              <a:gd name="T0" fmla="*/ 0 w 44"/>
              <a:gd name="T1" fmla="*/ 65 h 67"/>
              <a:gd name="T2" fmla="*/ 25 w 44"/>
              <a:gd name="T3" fmla="*/ 0 h 67"/>
              <a:gd name="T4" fmla="*/ 44 w 44"/>
              <a:gd name="T5" fmla="*/ 67 h 67"/>
              <a:gd name="T6" fmla="*/ 0 w 44"/>
              <a:gd name="T7" fmla="*/ 6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7">
                <a:moveTo>
                  <a:pt x="0" y="65"/>
                </a:moveTo>
                <a:lnTo>
                  <a:pt x="25" y="0"/>
                </a:lnTo>
                <a:lnTo>
                  <a:pt x="44" y="67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cxnSp>
        <p:nvCxnSpPr>
          <p:cNvPr id="4" name="Curved Connector 3"/>
          <p:cNvCxnSpPr/>
          <p:nvPr/>
        </p:nvCxnSpPr>
        <p:spPr>
          <a:xfrm>
            <a:off x="5724128" y="3140968"/>
            <a:ext cx="800831" cy="11144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  <a:scene3d>
            <a:camera prst="orthographicFront">
              <a:rot lat="21599992" lon="10799971" rev="18600003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35083" y="377880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“Fail”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2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06CE-C4CF-4422-AA09-30EBACBA8DBA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 dirty="0" smtClean="0"/>
              <a:t>What about LEAN?	</a:t>
            </a:r>
            <a:endParaRPr lang="en-GB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Does drawing it like this make us feel better?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41515" y="1556792"/>
            <a:ext cx="7201982" cy="360040"/>
            <a:chOff x="741515" y="1556792"/>
            <a:chExt cx="7201982" cy="36004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253232" y="1556792"/>
              <a:ext cx="6690265" cy="36004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741515" y="1700808"/>
              <a:ext cx="511717" cy="216024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41515" y="1988840"/>
            <a:ext cx="8115147" cy="2884834"/>
            <a:chOff x="741515" y="1988840"/>
            <a:chExt cx="8115147" cy="2884834"/>
          </a:xfrm>
        </p:grpSpPr>
        <p:grpSp>
          <p:nvGrpSpPr>
            <p:cNvPr id="3" name="Group 2"/>
            <p:cNvGrpSpPr/>
            <p:nvPr/>
          </p:nvGrpSpPr>
          <p:grpSpPr>
            <a:xfrm>
              <a:off x="741515" y="1988840"/>
              <a:ext cx="7252419" cy="799583"/>
              <a:chOff x="2732038" y="2186133"/>
              <a:chExt cx="5996037" cy="799583"/>
            </a:xfrm>
          </p:grpSpPr>
          <p:sp>
            <p:nvSpPr>
              <p:cNvPr id="518147" name="Rectangle 3"/>
              <p:cNvSpPr>
                <a:spLocks noChangeArrowheads="1"/>
              </p:cNvSpPr>
              <p:nvPr/>
            </p:nvSpPr>
            <p:spPr bwMode="auto">
              <a:xfrm>
                <a:off x="3741737" y="2186133"/>
                <a:ext cx="830263" cy="539750"/>
              </a:xfrm>
              <a:prstGeom prst="rect">
                <a:avLst/>
              </a:prstGeom>
              <a:solidFill>
                <a:srgbClr val="E8EE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148" name="Rectangle 4"/>
              <p:cNvSpPr>
                <a:spLocks noChangeArrowheads="1"/>
              </p:cNvSpPr>
              <p:nvPr/>
            </p:nvSpPr>
            <p:spPr bwMode="auto">
              <a:xfrm>
                <a:off x="3741737" y="2186133"/>
                <a:ext cx="830263" cy="539750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149" name="Rectangle 5"/>
              <p:cNvSpPr>
                <a:spLocks noChangeArrowheads="1"/>
              </p:cNvSpPr>
              <p:nvPr/>
            </p:nvSpPr>
            <p:spPr bwMode="auto">
              <a:xfrm>
                <a:off x="3901390" y="2286175"/>
                <a:ext cx="466507" cy="270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GB" altLang="en-US" sz="1100" dirty="0">
                    <a:solidFill>
                      <a:srgbClr val="000000"/>
                    </a:solidFill>
                  </a:rPr>
                  <a:t>Develop</a:t>
                </a:r>
                <a:br>
                  <a:rPr lang="en-GB" altLang="en-US" sz="1100" dirty="0">
                    <a:solidFill>
                      <a:srgbClr val="000000"/>
                    </a:solidFill>
                  </a:rPr>
                </a:br>
                <a:r>
                  <a:rPr lang="en-GB" altLang="en-US" sz="1100" dirty="0">
                    <a:solidFill>
                      <a:srgbClr val="000000"/>
                    </a:solidFill>
                  </a:rPr>
                  <a:t>Unit </a:t>
                </a:r>
                <a:r>
                  <a:rPr lang="en-GB" altLang="en-US" sz="1100" dirty="0" smtClean="0">
                    <a:solidFill>
                      <a:srgbClr val="000000"/>
                    </a:solidFill>
                  </a:rPr>
                  <a:t>Test</a:t>
                </a:r>
                <a:endParaRPr lang="en-GB" altLang="en-US" sz="1100" dirty="0"/>
              </a:p>
            </p:txBody>
          </p:sp>
          <p:grpSp>
            <p:nvGrpSpPr>
              <p:cNvPr id="518150" name="Group 6"/>
              <p:cNvGrpSpPr>
                <a:grpSpLocks/>
              </p:cNvGrpSpPr>
              <p:nvPr/>
            </p:nvGrpSpPr>
            <p:grpSpPr bwMode="auto">
              <a:xfrm>
                <a:off x="4753768" y="2186133"/>
                <a:ext cx="828675" cy="539750"/>
                <a:chOff x="3377" y="3152"/>
                <a:chExt cx="522" cy="340"/>
              </a:xfrm>
            </p:grpSpPr>
            <p:sp>
              <p:nvSpPr>
                <p:cNvPr id="518151" name="Rectangle 7"/>
                <p:cNvSpPr>
                  <a:spLocks noChangeArrowheads="1"/>
                </p:cNvSpPr>
                <p:nvPr/>
              </p:nvSpPr>
              <p:spPr bwMode="auto">
                <a:xfrm>
                  <a:off x="3377" y="3152"/>
                  <a:ext cx="522" cy="340"/>
                </a:xfrm>
                <a:prstGeom prst="rect">
                  <a:avLst/>
                </a:prstGeom>
                <a:solidFill>
                  <a:srgbClr val="E8EE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52" name="Rectangle 8"/>
                <p:cNvSpPr>
                  <a:spLocks noChangeArrowheads="1"/>
                </p:cNvSpPr>
                <p:nvPr/>
              </p:nvSpPr>
              <p:spPr bwMode="auto">
                <a:xfrm>
                  <a:off x="3377" y="3152"/>
                  <a:ext cx="522" cy="340"/>
                </a:xfrm>
                <a:prstGeom prst="rect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53" name="Rectangle 9"/>
                <p:cNvSpPr>
                  <a:spLocks noChangeArrowheads="1"/>
                </p:cNvSpPr>
                <p:nvPr/>
              </p:nvSpPr>
              <p:spPr bwMode="auto">
                <a:xfrm>
                  <a:off x="3575" y="3280"/>
                  <a:ext cx="184" cy="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CUT</a:t>
                  </a:r>
                  <a:endParaRPr lang="en-GB" altLang="en-US" sz="1100" i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154" name="Rectangle 10"/>
                <p:cNvSpPr>
                  <a:spLocks noChangeArrowheads="1"/>
                </p:cNvSpPr>
                <p:nvPr/>
              </p:nvSpPr>
              <p:spPr bwMode="auto">
                <a:xfrm>
                  <a:off x="3377" y="3152"/>
                  <a:ext cx="522" cy="340"/>
                </a:xfrm>
                <a:prstGeom prst="rect">
                  <a:avLst/>
                </a:prstGeom>
                <a:solidFill>
                  <a:srgbClr val="E8EE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55" name="Rectangle 11"/>
                <p:cNvSpPr>
                  <a:spLocks noChangeArrowheads="1"/>
                </p:cNvSpPr>
                <p:nvPr/>
              </p:nvSpPr>
              <p:spPr bwMode="auto">
                <a:xfrm>
                  <a:off x="3377" y="3152"/>
                  <a:ext cx="522" cy="340"/>
                </a:xfrm>
                <a:prstGeom prst="rect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56" name="Rectangle 12"/>
                <p:cNvSpPr>
                  <a:spLocks noChangeArrowheads="1"/>
                </p:cNvSpPr>
                <p:nvPr/>
              </p:nvSpPr>
              <p:spPr bwMode="auto">
                <a:xfrm>
                  <a:off x="3436" y="3280"/>
                  <a:ext cx="360" cy="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Link Test</a:t>
                  </a:r>
                  <a:endParaRPr lang="en-GB" altLang="en-US" sz="1100" i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18157" name="Group 13"/>
              <p:cNvGrpSpPr>
                <a:grpSpLocks/>
              </p:cNvGrpSpPr>
              <p:nvPr/>
            </p:nvGrpSpPr>
            <p:grpSpPr bwMode="auto">
              <a:xfrm>
                <a:off x="5773738" y="2186133"/>
                <a:ext cx="831850" cy="539750"/>
                <a:chOff x="3936" y="2569"/>
                <a:chExt cx="524" cy="340"/>
              </a:xfrm>
            </p:grpSpPr>
            <p:sp>
              <p:nvSpPr>
                <p:cNvPr id="518158" name="Rectangle 14"/>
                <p:cNvSpPr>
                  <a:spLocks noChangeArrowheads="1"/>
                </p:cNvSpPr>
                <p:nvPr/>
              </p:nvSpPr>
              <p:spPr bwMode="auto">
                <a:xfrm>
                  <a:off x="3936" y="2569"/>
                  <a:ext cx="524" cy="340"/>
                </a:xfrm>
                <a:prstGeom prst="rect">
                  <a:avLst/>
                </a:prstGeom>
                <a:solidFill>
                  <a:srgbClr val="E8EE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59" name="Rectangle 15"/>
                <p:cNvSpPr>
                  <a:spLocks noChangeArrowheads="1"/>
                </p:cNvSpPr>
                <p:nvPr/>
              </p:nvSpPr>
              <p:spPr bwMode="auto">
                <a:xfrm>
                  <a:off x="3936" y="2569"/>
                  <a:ext cx="524" cy="340"/>
                </a:xfrm>
                <a:prstGeom prst="rect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6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17" y="2655"/>
                  <a:ext cx="386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Assembly</a:t>
                  </a:r>
                  <a:br>
                    <a:rPr lang="en-GB" altLang="en-US" sz="1100" b="0" i="0" dirty="0">
                      <a:solidFill>
                        <a:srgbClr val="000000"/>
                      </a:solidFill>
                    </a:rPr>
                  </a:b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Test</a:t>
                  </a:r>
                  <a:endParaRPr lang="en-GB" altLang="en-US" sz="1100" i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18161" name="Group 17"/>
              <p:cNvGrpSpPr>
                <a:grpSpLocks/>
              </p:cNvGrpSpPr>
              <p:nvPr/>
            </p:nvGrpSpPr>
            <p:grpSpPr bwMode="auto">
              <a:xfrm>
                <a:off x="6821487" y="2186133"/>
                <a:ext cx="831850" cy="539750"/>
                <a:chOff x="4423" y="2002"/>
                <a:chExt cx="524" cy="340"/>
              </a:xfrm>
            </p:grpSpPr>
            <p:sp>
              <p:nvSpPr>
                <p:cNvPr id="518162" name="Rectangle 18"/>
                <p:cNvSpPr>
                  <a:spLocks noChangeArrowheads="1"/>
                </p:cNvSpPr>
                <p:nvPr/>
              </p:nvSpPr>
              <p:spPr bwMode="auto">
                <a:xfrm>
                  <a:off x="4423" y="2002"/>
                  <a:ext cx="524" cy="340"/>
                </a:xfrm>
                <a:prstGeom prst="rect">
                  <a:avLst/>
                </a:prstGeom>
                <a:solidFill>
                  <a:srgbClr val="E8EE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63" name="Rectangle 19"/>
                <p:cNvSpPr>
                  <a:spLocks noChangeArrowheads="1"/>
                </p:cNvSpPr>
                <p:nvPr/>
              </p:nvSpPr>
              <p:spPr bwMode="auto">
                <a:xfrm>
                  <a:off x="4423" y="2002"/>
                  <a:ext cx="524" cy="340"/>
                </a:xfrm>
                <a:prstGeom prst="rect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 sz="1400" dirty="0"/>
                </a:p>
              </p:txBody>
            </p:sp>
            <p:sp>
              <p:nvSpPr>
                <p:cNvPr id="518164" name="Rectangle 20"/>
                <p:cNvSpPr>
                  <a:spLocks noChangeArrowheads="1"/>
                </p:cNvSpPr>
                <p:nvPr/>
              </p:nvSpPr>
              <p:spPr bwMode="auto">
                <a:xfrm>
                  <a:off x="4513" y="2040"/>
                  <a:ext cx="361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Business</a:t>
                  </a:r>
                  <a:br>
                    <a:rPr lang="en-GB" altLang="en-US" sz="1100" b="0" i="0" dirty="0">
                      <a:solidFill>
                        <a:srgbClr val="000000"/>
                      </a:solidFill>
                    </a:rPr>
                  </a:b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Process </a:t>
                  </a:r>
                </a:p>
                <a:p>
                  <a:pPr algn="ctr" eaLnBrk="0" hangingPunct="0">
                    <a:lnSpc>
                      <a:spcPct val="80000"/>
                    </a:lnSpc>
                    <a:buClrTx/>
                    <a:buFontTx/>
                    <a:buNone/>
                  </a:pPr>
                  <a:r>
                    <a:rPr lang="en-GB" altLang="en-US" sz="1100" b="0" i="0" dirty="0">
                      <a:solidFill>
                        <a:srgbClr val="000000"/>
                      </a:solidFill>
                    </a:rPr>
                    <a:t>Test</a:t>
                  </a:r>
                  <a:endParaRPr lang="en-GB" altLang="en-US" sz="1100" i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8176" name="Freeform 32"/>
              <p:cNvSpPr>
                <a:spLocks/>
              </p:cNvSpPr>
              <p:nvPr/>
            </p:nvSpPr>
            <p:spPr bwMode="auto">
              <a:xfrm>
                <a:off x="7614348" y="2780928"/>
                <a:ext cx="314325" cy="204788"/>
              </a:xfrm>
              <a:custGeom>
                <a:avLst/>
                <a:gdLst>
                  <a:gd name="T0" fmla="*/ 0 w 215"/>
                  <a:gd name="T1" fmla="*/ 65 h 129"/>
                  <a:gd name="T2" fmla="*/ 107 w 215"/>
                  <a:gd name="T3" fmla="*/ 0 h 129"/>
                  <a:gd name="T4" fmla="*/ 215 w 215"/>
                  <a:gd name="T5" fmla="*/ 65 h 129"/>
                  <a:gd name="T6" fmla="*/ 107 w 215"/>
                  <a:gd name="T7" fmla="*/ 129 h 129"/>
                  <a:gd name="T8" fmla="*/ 0 w 215"/>
                  <a:gd name="T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29">
                    <a:moveTo>
                      <a:pt x="0" y="65"/>
                    </a:moveTo>
                    <a:lnTo>
                      <a:pt x="107" y="0"/>
                    </a:lnTo>
                    <a:lnTo>
                      <a:pt x="215" y="65"/>
                    </a:lnTo>
                    <a:lnTo>
                      <a:pt x="107" y="12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C99FF"/>
              </a:solidFill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190" name="Rectangle 46"/>
              <p:cNvSpPr>
                <a:spLocks noChangeArrowheads="1"/>
              </p:cNvSpPr>
              <p:nvPr/>
            </p:nvSpPr>
            <p:spPr bwMode="auto">
              <a:xfrm>
                <a:off x="2732038" y="2186133"/>
                <a:ext cx="831850" cy="539750"/>
              </a:xfrm>
              <a:prstGeom prst="rect">
                <a:avLst/>
              </a:prstGeom>
              <a:solidFill>
                <a:srgbClr val="E8EE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191" name="Rectangle 47"/>
              <p:cNvSpPr>
                <a:spLocks noChangeArrowheads="1"/>
              </p:cNvSpPr>
              <p:nvPr/>
            </p:nvSpPr>
            <p:spPr bwMode="auto">
              <a:xfrm>
                <a:off x="2732038" y="2186133"/>
                <a:ext cx="831850" cy="539750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192" name="Rectangle 48"/>
              <p:cNvSpPr>
                <a:spLocks noChangeArrowheads="1"/>
              </p:cNvSpPr>
              <p:nvPr/>
            </p:nvSpPr>
            <p:spPr bwMode="auto">
              <a:xfrm>
                <a:off x="2759026" y="2348880"/>
                <a:ext cx="792162" cy="270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buClrTx/>
                  <a:buFontTx/>
                  <a:buNone/>
                </a:pPr>
                <a:r>
                  <a:rPr lang="en-GB" altLang="en-US" sz="1100" dirty="0">
                    <a:solidFill>
                      <a:srgbClr val="000000"/>
                    </a:solidFill>
                  </a:rPr>
                  <a:t>(</a:t>
                </a:r>
                <a:r>
                  <a:rPr lang="en-GB" altLang="en-US" sz="1100" b="0" i="0" dirty="0" smtClean="0">
                    <a:solidFill>
                      <a:srgbClr val="000000"/>
                    </a:solidFill>
                  </a:rPr>
                  <a:t>All “Design” Steps)</a:t>
                </a:r>
                <a:endParaRPr lang="en-GB" altLang="en-US" sz="11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8226" name="Rectangle 82"/>
              <p:cNvSpPr>
                <a:spLocks noChangeArrowheads="1"/>
              </p:cNvSpPr>
              <p:nvPr/>
            </p:nvSpPr>
            <p:spPr bwMode="auto">
              <a:xfrm>
                <a:off x="7896225" y="2186133"/>
                <a:ext cx="831850" cy="539750"/>
              </a:xfrm>
              <a:prstGeom prst="rect">
                <a:avLst/>
              </a:prstGeom>
              <a:solidFill>
                <a:srgbClr val="E8EE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227" name="Rectangle 83"/>
              <p:cNvSpPr>
                <a:spLocks noChangeArrowheads="1"/>
              </p:cNvSpPr>
              <p:nvPr/>
            </p:nvSpPr>
            <p:spPr bwMode="auto">
              <a:xfrm>
                <a:off x="7896225" y="2186133"/>
                <a:ext cx="831850" cy="539750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18228" name="Rectangle 84"/>
              <p:cNvSpPr>
                <a:spLocks noChangeArrowheads="1"/>
              </p:cNvSpPr>
              <p:nvPr/>
            </p:nvSpPr>
            <p:spPr bwMode="auto">
              <a:xfrm>
                <a:off x="7929172" y="2276872"/>
                <a:ext cx="737381" cy="406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buClrTx/>
                  <a:buFontTx/>
                  <a:buNone/>
                </a:pPr>
                <a:r>
                  <a:rPr lang="en-GB" altLang="en-US" sz="1100" b="0" i="0" dirty="0">
                    <a:solidFill>
                      <a:srgbClr val="000000"/>
                    </a:solidFill>
                  </a:rPr>
                  <a:t>User</a:t>
                </a:r>
                <a:br>
                  <a:rPr lang="en-GB" altLang="en-US" sz="1100" b="0" i="0" dirty="0">
                    <a:solidFill>
                      <a:srgbClr val="000000"/>
                    </a:solidFill>
                  </a:rPr>
                </a:br>
                <a:r>
                  <a:rPr lang="en-GB" altLang="en-US" sz="1100" b="0" i="0" dirty="0">
                    <a:solidFill>
                      <a:srgbClr val="000000"/>
                    </a:solidFill>
                  </a:rPr>
                  <a:t>Acceptance</a:t>
                </a:r>
                <a:br>
                  <a:rPr lang="en-GB" altLang="en-US" sz="1100" b="0" i="0" dirty="0">
                    <a:solidFill>
                      <a:srgbClr val="000000"/>
                    </a:solidFill>
                  </a:rPr>
                </a:br>
                <a:r>
                  <a:rPr lang="en-GB" altLang="en-US" sz="1100" b="0" i="0" dirty="0">
                    <a:solidFill>
                      <a:srgbClr val="000000"/>
                    </a:solidFill>
                  </a:rPr>
                  <a:t>Test</a:t>
                </a:r>
                <a:endParaRPr lang="en-GB" altLang="en-US" sz="1100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Freeform 32"/>
              <p:cNvSpPr>
                <a:spLocks/>
              </p:cNvSpPr>
              <p:nvPr/>
            </p:nvSpPr>
            <p:spPr bwMode="auto">
              <a:xfrm>
                <a:off x="6580981" y="2780928"/>
                <a:ext cx="314325" cy="204788"/>
              </a:xfrm>
              <a:custGeom>
                <a:avLst/>
                <a:gdLst>
                  <a:gd name="T0" fmla="*/ 0 w 215"/>
                  <a:gd name="T1" fmla="*/ 65 h 129"/>
                  <a:gd name="T2" fmla="*/ 107 w 215"/>
                  <a:gd name="T3" fmla="*/ 0 h 129"/>
                  <a:gd name="T4" fmla="*/ 215 w 215"/>
                  <a:gd name="T5" fmla="*/ 65 h 129"/>
                  <a:gd name="T6" fmla="*/ 107 w 215"/>
                  <a:gd name="T7" fmla="*/ 129 h 129"/>
                  <a:gd name="T8" fmla="*/ 0 w 215"/>
                  <a:gd name="T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29">
                    <a:moveTo>
                      <a:pt x="0" y="65"/>
                    </a:moveTo>
                    <a:lnTo>
                      <a:pt x="107" y="0"/>
                    </a:lnTo>
                    <a:lnTo>
                      <a:pt x="215" y="65"/>
                    </a:lnTo>
                    <a:lnTo>
                      <a:pt x="107" y="12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C99FF"/>
              </a:solidFill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95" name="Freeform 32"/>
              <p:cNvSpPr>
                <a:spLocks/>
              </p:cNvSpPr>
              <p:nvPr/>
            </p:nvSpPr>
            <p:spPr bwMode="auto">
              <a:xfrm>
                <a:off x="5510213" y="2780928"/>
                <a:ext cx="314325" cy="204788"/>
              </a:xfrm>
              <a:custGeom>
                <a:avLst/>
                <a:gdLst>
                  <a:gd name="T0" fmla="*/ 0 w 215"/>
                  <a:gd name="T1" fmla="*/ 65 h 129"/>
                  <a:gd name="T2" fmla="*/ 107 w 215"/>
                  <a:gd name="T3" fmla="*/ 0 h 129"/>
                  <a:gd name="T4" fmla="*/ 215 w 215"/>
                  <a:gd name="T5" fmla="*/ 65 h 129"/>
                  <a:gd name="T6" fmla="*/ 107 w 215"/>
                  <a:gd name="T7" fmla="*/ 129 h 129"/>
                  <a:gd name="T8" fmla="*/ 0 w 215"/>
                  <a:gd name="T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29">
                    <a:moveTo>
                      <a:pt x="0" y="65"/>
                    </a:moveTo>
                    <a:lnTo>
                      <a:pt x="107" y="0"/>
                    </a:lnTo>
                    <a:lnTo>
                      <a:pt x="215" y="65"/>
                    </a:lnTo>
                    <a:lnTo>
                      <a:pt x="107" y="12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C99FF"/>
              </a:solidFill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96" name="Freeform 32"/>
              <p:cNvSpPr>
                <a:spLocks/>
              </p:cNvSpPr>
              <p:nvPr/>
            </p:nvSpPr>
            <p:spPr bwMode="auto">
              <a:xfrm>
                <a:off x="4451442" y="2780928"/>
                <a:ext cx="314325" cy="204788"/>
              </a:xfrm>
              <a:custGeom>
                <a:avLst/>
                <a:gdLst>
                  <a:gd name="T0" fmla="*/ 0 w 215"/>
                  <a:gd name="T1" fmla="*/ 65 h 129"/>
                  <a:gd name="T2" fmla="*/ 107 w 215"/>
                  <a:gd name="T3" fmla="*/ 0 h 129"/>
                  <a:gd name="T4" fmla="*/ 215 w 215"/>
                  <a:gd name="T5" fmla="*/ 65 h 129"/>
                  <a:gd name="T6" fmla="*/ 107 w 215"/>
                  <a:gd name="T7" fmla="*/ 129 h 129"/>
                  <a:gd name="T8" fmla="*/ 0 w 215"/>
                  <a:gd name="T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29">
                    <a:moveTo>
                      <a:pt x="0" y="65"/>
                    </a:moveTo>
                    <a:lnTo>
                      <a:pt x="107" y="0"/>
                    </a:lnTo>
                    <a:lnTo>
                      <a:pt x="215" y="65"/>
                    </a:lnTo>
                    <a:lnTo>
                      <a:pt x="107" y="12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C99FF"/>
              </a:solidFill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98" name="Freeform 32"/>
              <p:cNvSpPr>
                <a:spLocks/>
              </p:cNvSpPr>
              <p:nvPr/>
            </p:nvSpPr>
            <p:spPr bwMode="auto">
              <a:xfrm>
                <a:off x="3506787" y="2780928"/>
                <a:ext cx="314325" cy="204788"/>
              </a:xfrm>
              <a:custGeom>
                <a:avLst/>
                <a:gdLst>
                  <a:gd name="T0" fmla="*/ 0 w 215"/>
                  <a:gd name="T1" fmla="*/ 65 h 129"/>
                  <a:gd name="T2" fmla="*/ 107 w 215"/>
                  <a:gd name="T3" fmla="*/ 0 h 129"/>
                  <a:gd name="T4" fmla="*/ 215 w 215"/>
                  <a:gd name="T5" fmla="*/ 65 h 129"/>
                  <a:gd name="T6" fmla="*/ 107 w 215"/>
                  <a:gd name="T7" fmla="*/ 129 h 129"/>
                  <a:gd name="T8" fmla="*/ 0 w 215"/>
                  <a:gd name="T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29">
                    <a:moveTo>
                      <a:pt x="0" y="65"/>
                    </a:moveTo>
                    <a:lnTo>
                      <a:pt x="107" y="0"/>
                    </a:lnTo>
                    <a:lnTo>
                      <a:pt x="215" y="65"/>
                    </a:lnTo>
                    <a:lnTo>
                      <a:pt x="107" y="12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C99FF"/>
              </a:solidFill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155887" y="3140968"/>
              <a:ext cx="6700775" cy="1732706"/>
              <a:chOff x="36513" y="3266281"/>
              <a:chExt cx="8820150" cy="2466975"/>
            </a:xfrm>
          </p:grpSpPr>
          <p:grpSp>
            <p:nvGrpSpPr>
              <p:cNvPr id="100" name="Group 99"/>
              <p:cNvGrpSpPr>
                <a:grpSpLocks/>
              </p:cNvGrpSpPr>
              <p:nvPr/>
            </p:nvGrpSpPr>
            <p:grpSpPr bwMode="auto">
              <a:xfrm>
                <a:off x="930275" y="3266281"/>
                <a:ext cx="787400" cy="509588"/>
                <a:chOff x="4299869" y="1700808"/>
                <a:chExt cx="1280242" cy="580256"/>
              </a:xfrm>
            </p:grpSpPr>
            <p:grpSp>
              <p:nvGrpSpPr>
                <p:cNvPr id="101" name="Group 8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04" name="Rounded Rectangle 103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05" name="Rounded Rectangle 104"/>
                  <p:cNvSpPr/>
                  <p:nvPr/>
                </p:nvSpPr>
                <p:spPr>
                  <a:xfrm>
                    <a:off x="3977353" y="1740527"/>
                    <a:ext cx="1549333" cy="252325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Compile &amp; Package</a:t>
                    </a:r>
                  </a:p>
                </p:txBody>
              </p:sp>
            </p:grpSp>
            <p:pic>
              <p:nvPicPr>
                <p:cNvPr id="102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58396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3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58396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6" name="Group 105"/>
              <p:cNvGrpSpPr>
                <a:grpSpLocks/>
              </p:cNvGrpSpPr>
              <p:nvPr/>
            </p:nvGrpSpPr>
            <p:grpSpPr bwMode="auto">
              <a:xfrm>
                <a:off x="930275" y="3917156"/>
                <a:ext cx="787400" cy="511175"/>
                <a:chOff x="4299869" y="1700808"/>
                <a:chExt cx="1280242" cy="580256"/>
              </a:xfrm>
            </p:grpSpPr>
            <p:grpSp>
              <p:nvGrpSpPr>
                <p:cNvPr id="107" name="Group 8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10" name="Rounded Rectangle 109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11" name="Rounded Rectangle 110"/>
                  <p:cNvSpPr/>
                  <p:nvPr/>
                </p:nvSpPr>
                <p:spPr>
                  <a:xfrm>
                    <a:off x="3977353" y="1740403"/>
                    <a:ext cx="1549333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Sonar Code Analysis</a:t>
                    </a:r>
                  </a:p>
                </p:txBody>
              </p:sp>
            </p:grpSp>
            <p:pic>
              <p:nvPicPr>
                <p:cNvPr id="108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9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4" name="Group 113"/>
              <p:cNvGrpSpPr>
                <a:grpSpLocks/>
              </p:cNvGrpSpPr>
              <p:nvPr/>
            </p:nvGrpSpPr>
            <p:grpSpPr bwMode="auto">
              <a:xfrm>
                <a:off x="928688" y="4568031"/>
                <a:ext cx="788987" cy="511175"/>
                <a:chOff x="4299869" y="1700808"/>
                <a:chExt cx="1280242" cy="580256"/>
              </a:xfrm>
            </p:grpSpPr>
            <p:grpSp>
              <p:nvGrpSpPr>
                <p:cNvPr id="115" name="Group 7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18" name="Rounded Rectangle 117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19" name="Rounded Rectangle 118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Run Unit Tests</a:t>
                    </a:r>
                  </a:p>
                </p:txBody>
              </p:sp>
            </p:grpSp>
            <p:pic>
              <p:nvPicPr>
                <p:cNvPr id="116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7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0" name="Group 119"/>
              <p:cNvGrpSpPr>
                <a:grpSpLocks/>
              </p:cNvGrpSpPr>
              <p:nvPr/>
            </p:nvGrpSpPr>
            <p:grpSpPr bwMode="auto">
              <a:xfrm>
                <a:off x="1824038" y="3920331"/>
                <a:ext cx="788987" cy="511175"/>
                <a:chOff x="4299869" y="1700808"/>
                <a:chExt cx="1280242" cy="580256"/>
              </a:xfrm>
            </p:grpSpPr>
            <p:grpSp>
              <p:nvGrpSpPr>
                <p:cNvPr id="121" name="Group 7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25" name="Rounded Rectangle 124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Create ST env</a:t>
                    </a:r>
                  </a:p>
                </p:txBody>
              </p:sp>
            </p:grpSp>
            <p:pic>
              <p:nvPicPr>
                <p:cNvPr id="122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6" name="Group 125"/>
              <p:cNvGrpSpPr>
                <a:grpSpLocks/>
              </p:cNvGrpSpPr>
              <p:nvPr/>
            </p:nvGrpSpPr>
            <p:grpSpPr bwMode="auto">
              <a:xfrm>
                <a:off x="2719388" y="3920331"/>
                <a:ext cx="787400" cy="511175"/>
                <a:chOff x="4299869" y="1700808"/>
                <a:chExt cx="1280242" cy="580256"/>
              </a:xfrm>
            </p:grpSpPr>
            <p:grpSp>
              <p:nvGrpSpPr>
                <p:cNvPr id="127" name="Group 6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30" name="Rounded Rectangle 129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31" name="Rounded Rectangle 130"/>
                  <p:cNvSpPr/>
                  <p:nvPr/>
                </p:nvSpPr>
                <p:spPr>
                  <a:xfrm>
                    <a:off x="3977353" y="1740403"/>
                    <a:ext cx="1549333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Deploy Code</a:t>
                    </a:r>
                  </a:p>
                </p:txBody>
              </p:sp>
            </p:grpSp>
            <p:pic>
              <p:nvPicPr>
                <p:cNvPr id="128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9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2" name="Group 131"/>
              <p:cNvGrpSpPr>
                <a:grpSpLocks/>
              </p:cNvGrpSpPr>
              <p:nvPr/>
            </p:nvGrpSpPr>
            <p:grpSpPr bwMode="auto">
              <a:xfrm>
                <a:off x="5402263" y="3920331"/>
                <a:ext cx="788987" cy="511175"/>
                <a:chOff x="4299869" y="1700808"/>
                <a:chExt cx="1280242" cy="580256"/>
              </a:xfrm>
            </p:grpSpPr>
            <p:grpSp>
              <p:nvGrpSpPr>
                <p:cNvPr id="133" name="Group 5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36" name="Rounded Rectangle 135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37" name="Rounded Rectangle 136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Create clustered env</a:t>
                    </a:r>
                  </a:p>
                </p:txBody>
              </p:sp>
            </p:grpSp>
            <p:pic>
              <p:nvPicPr>
                <p:cNvPr id="134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5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8" name="Group 137"/>
              <p:cNvGrpSpPr>
                <a:grpSpLocks/>
              </p:cNvGrpSpPr>
              <p:nvPr/>
            </p:nvGrpSpPr>
            <p:grpSpPr bwMode="auto">
              <a:xfrm>
                <a:off x="5418138" y="4568031"/>
                <a:ext cx="788987" cy="511175"/>
                <a:chOff x="4299869" y="1700808"/>
                <a:chExt cx="1280242" cy="580256"/>
              </a:xfrm>
            </p:grpSpPr>
            <p:grpSp>
              <p:nvGrpSpPr>
                <p:cNvPr id="139" name="Group 4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42" name="Rounded Rectangle 141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43" name="Rounded Rectangle 142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Tear down ST env</a:t>
                    </a:r>
                  </a:p>
                </p:txBody>
              </p:sp>
            </p:grpSp>
            <p:pic>
              <p:nvPicPr>
                <p:cNvPr id="140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1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4" name="Group 143"/>
              <p:cNvGrpSpPr>
                <a:grpSpLocks/>
              </p:cNvGrpSpPr>
              <p:nvPr/>
            </p:nvGrpSpPr>
            <p:grpSpPr bwMode="auto">
              <a:xfrm>
                <a:off x="6297613" y="3920331"/>
                <a:ext cx="787400" cy="511175"/>
                <a:chOff x="4299869" y="1700808"/>
                <a:chExt cx="1280242" cy="580256"/>
              </a:xfrm>
            </p:grpSpPr>
            <p:grpSp>
              <p:nvGrpSpPr>
                <p:cNvPr id="145" name="Group 4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48" name="Rounded Rectangle 147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49" name="Rounded Rectangle 148"/>
                  <p:cNvSpPr/>
                  <p:nvPr/>
                </p:nvSpPr>
                <p:spPr>
                  <a:xfrm>
                    <a:off x="3977353" y="1740403"/>
                    <a:ext cx="1549333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Deploy Code</a:t>
                    </a:r>
                  </a:p>
                </p:txBody>
              </p:sp>
            </p:grpSp>
            <p:pic>
              <p:nvPicPr>
                <p:cNvPr id="146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7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0" name="Group 149"/>
              <p:cNvGrpSpPr>
                <a:grpSpLocks/>
              </p:cNvGrpSpPr>
              <p:nvPr/>
            </p:nvGrpSpPr>
            <p:grpSpPr bwMode="auto">
              <a:xfrm>
                <a:off x="7191375" y="3920331"/>
                <a:ext cx="788988" cy="511175"/>
                <a:chOff x="4299869" y="1700808"/>
                <a:chExt cx="1280242" cy="580256"/>
              </a:xfrm>
            </p:grpSpPr>
            <p:grpSp>
              <p:nvGrpSpPr>
                <p:cNvPr id="151" name="Group 3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54" name="Rounded Rectangle 153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55" name="Rounded Rectangle 154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Run Perf Test</a:t>
                    </a:r>
                  </a:p>
                </p:txBody>
              </p:sp>
            </p:grpSp>
            <p:pic>
              <p:nvPicPr>
                <p:cNvPr id="152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3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6" name="Group 155"/>
              <p:cNvGrpSpPr>
                <a:grpSpLocks/>
              </p:cNvGrpSpPr>
              <p:nvPr/>
            </p:nvGrpSpPr>
            <p:grpSpPr bwMode="auto">
              <a:xfrm>
                <a:off x="7191375" y="4571206"/>
                <a:ext cx="788988" cy="511175"/>
                <a:chOff x="4299869" y="1700808"/>
                <a:chExt cx="1280242" cy="580256"/>
              </a:xfrm>
            </p:grpSpPr>
            <p:grpSp>
              <p:nvGrpSpPr>
                <p:cNvPr id="157" name="Group 3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60" name="Rounded Rectangle 159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61" name="Rounded Rectangle 160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Run Security Test</a:t>
                    </a:r>
                  </a:p>
                </p:txBody>
              </p:sp>
            </p:grpSp>
            <p:pic>
              <p:nvPicPr>
                <p:cNvPr id="158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9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2" name="Group 161"/>
              <p:cNvGrpSpPr>
                <a:grpSpLocks/>
              </p:cNvGrpSpPr>
              <p:nvPr/>
            </p:nvGrpSpPr>
            <p:grpSpPr bwMode="auto">
              <a:xfrm>
                <a:off x="7191375" y="5222081"/>
                <a:ext cx="788988" cy="511175"/>
                <a:chOff x="4299869" y="1700808"/>
                <a:chExt cx="1280242" cy="580256"/>
              </a:xfrm>
            </p:grpSpPr>
            <p:grpSp>
              <p:nvGrpSpPr>
                <p:cNvPr id="163" name="Group 2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67" name="Rounded Rectangle 166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Run Ops Test</a:t>
                    </a:r>
                  </a:p>
                </p:txBody>
              </p:sp>
            </p:grpSp>
            <p:pic>
              <p:nvPicPr>
                <p:cNvPr id="164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5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8" name="Group 167"/>
              <p:cNvGrpSpPr>
                <a:grpSpLocks/>
              </p:cNvGrpSpPr>
              <p:nvPr/>
            </p:nvGrpSpPr>
            <p:grpSpPr bwMode="auto">
              <a:xfrm>
                <a:off x="8067675" y="4574381"/>
                <a:ext cx="788988" cy="511175"/>
                <a:chOff x="4299869" y="1700808"/>
                <a:chExt cx="1280242" cy="580256"/>
              </a:xfrm>
            </p:grpSpPr>
            <p:grpSp>
              <p:nvGrpSpPr>
                <p:cNvPr id="169" name="Group 2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72" name="Rounded Rectangle 171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73" name="Rounded Rectangle 172"/>
                  <p:cNvSpPr/>
                  <p:nvPr/>
                </p:nvSpPr>
                <p:spPr>
                  <a:xfrm>
                    <a:off x="3977246" y="1740403"/>
                    <a:ext cx="1549548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Prod deploy</a:t>
                    </a:r>
                  </a:p>
                </p:txBody>
              </p:sp>
            </p:grpSp>
            <p:pic>
              <p:nvPicPr>
                <p:cNvPr id="170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1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74" name="Group 173"/>
              <p:cNvGrpSpPr>
                <a:grpSpLocks/>
              </p:cNvGrpSpPr>
              <p:nvPr/>
            </p:nvGrpSpPr>
            <p:grpSpPr bwMode="auto">
              <a:xfrm>
                <a:off x="36513" y="3960019"/>
                <a:ext cx="771525" cy="388937"/>
                <a:chOff x="4479190" y="5553343"/>
                <a:chExt cx="1656184" cy="749967"/>
              </a:xfrm>
            </p:grpSpPr>
            <p:sp>
              <p:nvSpPr>
                <p:cNvPr id="175" name="Rounded Rectangle 174"/>
                <p:cNvSpPr/>
                <p:nvPr/>
              </p:nvSpPr>
              <p:spPr>
                <a:xfrm>
                  <a:off x="4479190" y="5553343"/>
                  <a:ext cx="1656184" cy="749967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0800" dist="63500" dir="2700000" algn="tl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sz="400" dirty="0">
                    <a:solidFill>
                      <a:schemeClr val="tx1"/>
                    </a:solidFill>
                  </a:endParaRPr>
                </a:p>
                <a:p>
                  <a:pPr algn="ctr">
                    <a:defRPr/>
                  </a:pPr>
                  <a:r>
                    <a:rPr lang="en-GB" sz="400" dirty="0">
                      <a:solidFill>
                        <a:schemeClr val="tx1"/>
                      </a:solidFill>
                    </a:rPr>
                    <a:t>Committer: jdoe</a:t>
                  </a:r>
                  <a:br>
                    <a:rPr lang="en-GB" sz="400" dirty="0">
                      <a:solidFill>
                        <a:schemeClr val="tx1"/>
                      </a:solidFill>
                    </a:rPr>
                  </a:br>
                  <a:r>
                    <a:rPr lang="en-GB" sz="400" dirty="0">
                      <a:solidFill>
                        <a:schemeClr val="tx1"/>
                      </a:solidFill>
                    </a:rPr>
                    <a:t>Story:25</a:t>
                  </a:r>
                </a:p>
              </p:txBody>
            </p:sp>
            <p:sp>
              <p:nvSpPr>
                <p:cNvPr id="176" name="Rounded Rectangle 175"/>
                <p:cNvSpPr/>
                <p:nvPr/>
              </p:nvSpPr>
              <p:spPr>
                <a:xfrm>
                  <a:off x="4533715" y="5593136"/>
                  <a:ext cx="1547135" cy="254072"/>
                </a:xfrm>
                <a:prstGeom prst="roundRect">
                  <a:avLst>
                    <a:gd name="adj" fmla="val 5869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6800" rIns="0" anchor="ctr"/>
                <a:lstStyle/>
                <a:p>
                  <a:pPr algn="ctr">
                    <a:defRPr/>
                  </a:pPr>
                  <a:r>
                    <a:rPr lang="en-GB" sz="500" dirty="0">
                      <a:solidFill>
                        <a:schemeClr val="tx1"/>
                      </a:solidFill>
                    </a:rPr>
                    <a:t>Commit ID: 113</a:t>
                  </a:r>
                </a:p>
              </p:txBody>
            </p:sp>
          </p:grpSp>
          <p:grpSp>
            <p:nvGrpSpPr>
              <p:cNvPr id="177" name="Group 176"/>
              <p:cNvGrpSpPr>
                <a:grpSpLocks/>
              </p:cNvGrpSpPr>
              <p:nvPr/>
            </p:nvGrpSpPr>
            <p:grpSpPr bwMode="auto">
              <a:xfrm>
                <a:off x="4508500" y="3920331"/>
                <a:ext cx="787400" cy="511175"/>
                <a:chOff x="4299869" y="1700808"/>
                <a:chExt cx="1280242" cy="580256"/>
              </a:xfrm>
            </p:grpSpPr>
            <p:grpSp>
              <p:nvGrpSpPr>
                <p:cNvPr id="178" name="Group 59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3977353" y="1740403"/>
                    <a:ext cx="1549333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Run Test Harness</a:t>
                    </a:r>
                  </a:p>
                </p:txBody>
              </p:sp>
            </p:grpSp>
            <p:pic>
              <p:nvPicPr>
                <p:cNvPr id="179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0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83" name="Group 182"/>
              <p:cNvGrpSpPr>
                <a:grpSpLocks/>
              </p:cNvGrpSpPr>
              <p:nvPr/>
            </p:nvGrpSpPr>
            <p:grpSpPr bwMode="auto">
              <a:xfrm>
                <a:off x="3581400" y="3920331"/>
                <a:ext cx="787400" cy="511175"/>
                <a:chOff x="4299869" y="1700808"/>
                <a:chExt cx="1280242" cy="580256"/>
              </a:xfrm>
            </p:grpSpPr>
            <p:grpSp>
              <p:nvGrpSpPr>
                <p:cNvPr id="184" name="Group 64"/>
                <p:cNvGrpSpPr>
                  <a:grpSpLocks/>
                </p:cNvGrpSpPr>
                <p:nvPr/>
              </p:nvGrpSpPr>
              <p:grpSpPr bwMode="auto">
                <a:xfrm>
                  <a:off x="4299869" y="1700808"/>
                  <a:ext cx="1280242" cy="580256"/>
                  <a:chOff x="3923928" y="1700808"/>
                  <a:chExt cx="1656184" cy="749967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3923928" y="1700808"/>
                    <a:ext cx="1656184" cy="749967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rgbClr val="33CC33"/>
                  </a:solidFill>
                  <a:ln>
                    <a:noFill/>
                  </a:ln>
                  <a:effectLst>
                    <a:outerShdw blurRad="50800" dist="63500" dir="2700000" algn="tl" rotWithShape="0">
                      <a:prstClr val="black">
                        <a:alpha val="47000"/>
                      </a:prstClr>
                    </a:outerShdw>
                  </a:effectLst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GB" sz="11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3977353" y="1740403"/>
                    <a:ext cx="1549333" cy="253870"/>
                  </a:xfrm>
                  <a:prstGeom prst="roundRect">
                    <a:avLst>
                      <a:gd name="adj" fmla="val 5869"/>
                    </a:avLst>
                  </a:prstGeom>
                  <a:solidFill>
                    <a:schemeClr val="bg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6800" rIns="0" anchor="ctr"/>
                  <a:lstStyle/>
                  <a:p>
                    <a:pPr algn="ctr">
                      <a:defRPr/>
                    </a:pPr>
                    <a:r>
                      <a:rPr lang="en-GB" sz="500" dirty="0">
                        <a:solidFill>
                          <a:schemeClr val="tx1"/>
                        </a:solidFill>
                      </a:rPr>
                      <a:t>Load Test Data</a:t>
                    </a:r>
                  </a:p>
                </p:txBody>
              </p:sp>
            </p:grpSp>
            <p:pic>
              <p:nvPicPr>
                <p:cNvPr id="185" name="Picture 2" descr="console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64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6" name="Picture 4" descr="trigger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7889" y="2060848"/>
                  <a:ext cx="152401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2438016" y="2788423"/>
              <a:ext cx="0" cy="81767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2720145" y="2788423"/>
              <a:ext cx="413239" cy="2827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982365" y="2788423"/>
              <a:ext cx="1870043" cy="76807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5004048" y="2788423"/>
              <a:ext cx="2771442" cy="81767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6123556" y="2686029"/>
              <a:ext cx="1651934" cy="9200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7610819" y="2686029"/>
              <a:ext cx="164671" cy="9200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612776" y="2132856"/>
            <a:ext cx="8053777" cy="4303837"/>
            <a:chOff x="612776" y="2132856"/>
            <a:chExt cx="8053777" cy="4303837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612776" y="2132856"/>
              <a:ext cx="3994529" cy="430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607304" y="2132856"/>
              <a:ext cx="4059249" cy="430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46224"/>
              </p:ext>
            </p:extLst>
          </p:nvPr>
        </p:nvGraphicFramePr>
        <p:xfrm>
          <a:off x="719386" y="5301208"/>
          <a:ext cx="8173094" cy="648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302"/>
                <a:gridCol w="216024"/>
                <a:gridCol w="1008112"/>
                <a:gridCol w="216024"/>
                <a:gridCol w="1008112"/>
                <a:gridCol w="216024"/>
                <a:gridCol w="1008112"/>
                <a:gridCol w="288032"/>
                <a:gridCol w="1008112"/>
                <a:gridCol w="288032"/>
                <a:gridCol w="997503"/>
                <a:gridCol w="228133"/>
                <a:gridCol w="646572"/>
              </a:tblGrid>
              <a:tr h="64807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4869160"/>
            <a:ext cx="54810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Processing time</a:t>
            </a:r>
            <a:r>
              <a:rPr lang="en-GB" dirty="0" smtClean="0"/>
              <a:t>		</a:t>
            </a:r>
            <a:r>
              <a:rPr lang="en-GB" b="1" u="sng" dirty="0" smtClean="0"/>
              <a:t>Value Stream Mapping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sz="1400" dirty="0" smtClean="0"/>
              <a:t>Waiting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35382 -0.62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91" y="-312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Martin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BBEE"/>
      </a:accent1>
      <a:accent2>
        <a:srgbClr val="66AA44"/>
      </a:accent2>
      <a:accent3>
        <a:srgbClr val="FF9900"/>
      </a:accent3>
      <a:accent4>
        <a:srgbClr val="002266"/>
      </a:accent4>
      <a:accent5>
        <a:srgbClr val="00BBEE"/>
      </a:accent5>
      <a:accent6>
        <a:srgbClr val="66AA44"/>
      </a:accent6>
      <a:hlink>
        <a:srgbClr val="FF9900"/>
      </a:hlink>
      <a:folHlink>
        <a:srgbClr val="0022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Martin</Template>
  <TotalTime>3481</TotalTime>
  <Words>3284</Words>
  <Application>Microsoft Office PowerPoint</Application>
  <PresentationFormat>On-screen Show (4:3)</PresentationFormat>
  <Paragraphs>726</Paragraphs>
  <Slides>43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Monaco</vt:lpstr>
      <vt:lpstr>Martin</vt:lpstr>
      <vt:lpstr>Module 4 Code Quality</vt:lpstr>
      <vt:lpstr>Content</vt:lpstr>
      <vt:lpstr>Code Quality</vt:lpstr>
      <vt:lpstr>What is testing? </vt:lpstr>
      <vt:lpstr>What is testing? </vt:lpstr>
      <vt:lpstr>Different Test Phases</vt:lpstr>
      <vt:lpstr>Cost of not Failing (aka Learning) Fast</vt:lpstr>
      <vt:lpstr>What is testing? </vt:lpstr>
      <vt:lpstr>What about LEAN? </vt:lpstr>
      <vt:lpstr>What about LEAN? </vt:lpstr>
      <vt:lpstr>What does this mean for people?</vt:lpstr>
      <vt:lpstr>Types of Quality Gate</vt:lpstr>
      <vt:lpstr>Quality Gates</vt:lpstr>
      <vt:lpstr>Quality Gates in the CI Pipeline</vt:lpstr>
      <vt:lpstr>In terms of the V Model</vt:lpstr>
      <vt:lpstr>Static Code Analysis</vt:lpstr>
      <vt:lpstr>Source Code Quality</vt:lpstr>
      <vt:lpstr>Unit Tests</vt:lpstr>
      <vt:lpstr>Customising Code Analysis</vt:lpstr>
      <vt:lpstr>Other Tools for Static Code Analysis</vt:lpstr>
      <vt:lpstr>Slower More Complex Testing</vt:lpstr>
      <vt:lpstr>Behaviour Driven Development (BDD)</vt:lpstr>
      <vt:lpstr>Cucumber</vt:lpstr>
      <vt:lpstr>Alternatives</vt:lpstr>
      <vt:lpstr>Automated Functional Testing - Selenium</vt:lpstr>
      <vt:lpstr>Automated Functional Testing - Selenium</vt:lpstr>
      <vt:lpstr>Automated Security Testing – OWASP Zed Attack Proxy (ZAP)</vt:lpstr>
      <vt:lpstr>Automated Security Testing – OWASP Zed Attack Proxy (ZAP)</vt:lpstr>
      <vt:lpstr>Alternatives </vt:lpstr>
      <vt:lpstr>Isolation</vt:lpstr>
      <vt:lpstr>Service Virtualisation</vt:lpstr>
      <vt:lpstr>Further Reducing The Risk of Releasing</vt:lpstr>
      <vt:lpstr>What does this mean for people?</vt:lpstr>
      <vt:lpstr>Let’s talk about the lab</vt:lpstr>
      <vt:lpstr>Introduction to Lab</vt:lpstr>
      <vt:lpstr>Do the lab!</vt:lpstr>
      <vt:lpstr>Summary</vt:lpstr>
      <vt:lpstr>Observation and Discussion</vt:lpstr>
      <vt:lpstr>Close</vt:lpstr>
      <vt:lpstr>Day 1 - Summary</vt:lpstr>
      <vt:lpstr>A Typical path to Adoption of CD</vt:lpstr>
      <vt:lpstr>The Bare Minimum</vt:lpstr>
      <vt:lpstr>Questions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Gofur, Abul K.</dc:creator>
  <cp:lastModifiedBy>Sousa, Luis M.</cp:lastModifiedBy>
  <cp:revision>224</cp:revision>
  <dcterms:created xsi:type="dcterms:W3CDTF">2014-10-28T11:22:42Z</dcterms:created>
  <dcterms:modified xsi:type="dcterms:W3CDTF">2016-03-30T15:25:06Z</dcterms:modified>
</cp:coreProperties>
</file>